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4" r:id="rId2"/>
    <p:sldId id="256" r:id="rId3"/>
    <p:sldId id="257" r:id="rId4"/>
    <p:sldId id="258" r:id="rId5"/>
    <p:sldId id="259" r:id="rId6"/>
    <p:sldId id="260" r:id="rId7"/>
    <p:sldId id="261" r:id="rId8"/>
    <p:sldId id="317" r:id="rId9"/>
    <p:sldId id="262" r:id="rId10"/>
    <p:sldId id="263" r:id="rId11"/>
    <p:sldId id="318" r:id="rId12"/>
    <p:sldId id="264" r:id="rId13"/>
    <p:sldId id="319" r:id="rId14"/>
    <p:sldId id="265" r:id="rId15"/>
    <p:sldId id="266" r:id="rId16"/>
    <p:sldId id="267" r:id="rId17"/>
    <p:sldId id="268" r:id="rId18"/>
    <p:sldId id="269" r:id="rId19"/>
    <p:sldId id="270" r:id="rId20"/>
    <p:sldId id="271" r:id="rId21"/>
    <p:sldId id="272" r:id="rId22"/>
    <p:sldId id="273" r:id="rId23"/>
    <p:sldId id="274" r:id="rId24"/>
    <p:sldId id="275" r:id="rId25"/>
    <p:sldId id="281" r:id="rId26"/>
    <p:sldId id="276" r:id="rId27"/>
    <p:sldId id="277" r:id="rId28"/>
    <p:sldId id="278" r:id="rId29"/>
    <p:sldId id="279" r:id="rId30"/>
    <p:sldId id="28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4" autoAdjust="0"/>
    <p:restoredTop sz="94660"/>
  </p:normalViewPr>
  <p:slideViewPr>
    <p:cSldViewPr>
      <p:cViewPr>
        <p:scale>
          <a:sx n="80" d="100"/>
          <a:sy n="80" d="100"/>
        </p:scale>
        <p:origin x="-768" y="4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52601"/>
            <a:ext cx="9144000" cy="3539430"/>
          </a:xfrm>
          <a:prstGeom prst="rect">
            <a:avLst/>
          </a:prstGeom>
        </p:spPr>
        <p:txBody>
          <a:bodyPr wrap="square">
            <a:spAutoFit/>
          </a:bodyPr>
          <a:lstStyle/>
          <a:p>
            <a:pPr algn="ctr" rtl="1"/>
            <a:r>
              <a:rPr lang="ar-IQ" sz="3200" b="1" dirty="0" smtClean="0">
                <a:solidFill>
                  <a:srgbClr val="2350CF"/>
                </a:solidFill>
                <a:cs typeface="+mj-cs"/>
              </a:rPr>
              <a:t>انتاج </a:t>
            </a:r>
            <a:r>
              <a:rPr lang="ar-IQ" sz="3200" b="1" dirty="0">
                <a:solidFill>
                  <a:srgbClr val="2350CF"/>
                </a:solidFill>
                <a:cs typeface="+mj-cs"/>
              </a:rPr>
              <a:t>خضر/</a:t>
            </a:r>
            <a:r>
              <a:rPr lang="en-US" sz="3200" b="1" dirty="0">
                <a:solidFill>
                  <a:srgbClr val="2350CF"/>
                </a:solidFill>
                <a:cs typeface="+mj-cs"/>
              </a:rPr>
              <a:t>2</a:t>
            </a:r>
            <a:endParaRPr lang="ar-IQ" sz="3200" dirty="0">
              <a:cs typeface="+mj-cs"/>
            </a:endParaRPr>
          </a:p>
          <a:p>
            <a:pPr algn="ctr" rtl="1"/>
            <a:r>
              <a:rPr lang="ar-IQ" sz="3200" dirty="0">
                <a:cs typeface="+mj-cs"/>
              </a:rPr>
              <a:t>الاستاذ المساعد الدكتور نوال مهدي حمود</a:t>
            </a:r>
          </a:p>
          <a:p>
            <a:pPr algn="ctr" rtl="1"/>
            <a:r>
              <a:rPr lang="ar-IQ" sz="3200" dirty="0">
                <a:solidFill>
                  <a:srgbClr val="FF0000"/>
                </a:solidFill>
                <a:cs typeface="+mj-cs"/>
              </a:rPr>
              <a:t>قسم البستنة وهندسة الحدائق</a:t>
            </a:r>
          </a:p>
          <a:p>
            <a:pPr algn="ctr" rtl="1"/>
            <a:r>
              <a:rPr lang="ar-IQ" sz="3200" dirty="0">
                <a:cs typeface="+mj-cs"/>
              </a:rPr>
              <a:t>كلية </a:t>
            </a:r>
            <a:r>
              <a:rPr lang="ar-IQ" sz="3200" dirty="0" smtClean="0">
                <a:cs typeface="+mj-cs"/>
              </a:rPr>
              <a:t>الزراعة-</a:t>
            </a:r>
            <a:r>
              <a:rPr lang="ar-IQ" sz="3200" dirty="0" smtClean="0">
                <a:solidFill>
                  <a:srgbClr val="FF0000"/>
                </a:solidFill>
                <a:cs typeface="+mj-cs"/>
              </a:rPr>
              <a:t>جامعة </a:t>
            </a:r>
            <a:r>
              <a:rPr lang="ar-IQ" sz="3200" dirty="0">
                <a:solidFill>
                  <a:srgbClr val="FF0000"/>
                </a:solidFill>
                <a:cs typeface="+mj-cs"/>
              </a:rPr>
              <a:t>البصرة</a:t>
            </a:r>
          </a:p>
          <a:p>
            <a:pPr algn="ctr" rtl="1"/>
            <a:r>
              <a:rPr lang="ar-IQ" sz="3200" dirty="0" smtClean="0">
                <a:cs typeface="+mj-cs"/>
              </a:rPr>
              <a:t>البصرة-</a:t>
            </a:r>
            <a:r>
              <a:rPr lang="ar-IQ" sz="3200" dirty="0" smtClean="0">
                <a:solidFill>
                  <a:srgbClr val="FF0000"/>
                </a:solidFill>
                <a:cs typeface="+mj-cs"/>
              </a:rPr>
              <a:t>العراق</a:t>
            </a:r>
            <a:endParaRPr lang="ar-IQ" sz="3200" dirty="0">
              <a:solidFill>
                <a:srgbClr val="FF0000"/>
              </a:solidFill>
              <a:cs typeface="+mj-cs"/>
            </a:endParaRPr>
          </a:p>
          <a:p>
            <a:pPr algn="ctr" rtl="1"/>
            <a:r>
              <a:rPr lang="en-US" sz="3200" dirty="0" smtClean="0">
                <a:solidFill>
                  <a:srgbClr val="FF0000"/>
                </a:solidFill>
                <a:cs typeface="+mj-cs"/>
              </a:rPr>
              <a:t>2022 </a:t>
            </a:r>
            <a:r>
              <a:rPr lang="en-US" sz="3200" dirty="0">
                <a:solidFill>
                  <a:srgbClr val="FF0000"/>
                </a:solidFill>
                <a:cs typeface="+mj-cs"/>
              </a:rPr>
              <a:t>– </a:t>
            </a:r>
            <a:r>
              <a:rPr lang="en-US" sz="3200" dirty="0" smtClean="0">
                <a:solidFill>
                  <a:srgbClr val="FF0000"/>
                </a:solidFill>
                <a:cs typeface="+mj-cs"/>
              </a:rPr>
              <a:t>2021 </a:t>
            </a:r>
            <a:endParaRPr lang="ar-IQ" sz="3200" dirty="0">
              <a:solidFill>
                <a:srgbClr val="FF0000"/>
              </a:solidFill>
              <a:cs typeface="+mj-cs"/>
            </a:endParaRPr>
          </a:p>
          <a:p>
            <a:pPr algn="ctr"/>
            <a:r>
              <a:rPr lang="en-US" sz="3200" dirty="0">
                <a:cs typeface="+mj-cs"/>
              </a:rPr>
              <a:t>albayatyNawal@gmail.com</a:t>
            </a:r>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2500" y="673101"/>
            <a:ext cx="1079500" cy="1079500"/>
          </a:xfrm>
          <a:prstGeom prst="rect">
            <a:avLst/>
          </a:prstGeom>
          <a:noFill/>
          <a:ln>
            <a:noFill/>
          </a:ln>
        </p:spPr>
      </p:pic>
      <p:pic>
        <p:nvPicPr>
          <p:cNvPr id="4" name="صورة 1"/>
          <p:cNvPicPr/>
          <p:nvPr/>
        </p:nvPicPr>
        <p:blipFill>
          <a:blip r:embed="rId3" cstate="print">
            <a:extLst>
              <a:ext uri="{28A0092B-C50C-407E-A947-70E740481C1C}">
                <a14:useLocalDpi xmlns:a14="http://schemas.microsoft.com/office/drawing/2010/main" val="0"/>
              </a:ext>
            </a:extLst>
          </a:blip>
          <a:stretch>
            <a:fillRect/>
          </a:stretch>
        </p:blipFill>
        <p:spPr>
          <a:xfrm>
            <a:off x="4875568" y="990600"/>
            <a:ext cx="624205" cy="619125"/>
          </a:xfrm>
          <a:prstGeom prst="rect">
            <a:avLst/>
          </a:prstGeom>
        </p:spPr>
      </p:pic>
    </p:spTree>
    <p:extLst>
      <p:ext uri="{BB962C8B-B14F-4D97-AF65-F5344CB8AC3E}">
        <p14:creationId xmlns:p14="http://schemas.microsoft.com/office/powerpoint/2010/main" val="1058915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a:bodyPr>
          <a:lstStyle/>
          <a:p>
            <a:pPr marL="177800" indent="-177800" algn="just" rtl="1">
              <a:lnSpc>
                <a:spcPct val="150000"/>
              </a:lnSpc>
              <a:buFontTx/>
              <a:buChar char="-"/>
              <a:tabLst>
                <a:tab pos="450850" algn="l"/>
              </a:tabLst>
            </a:pPr>
            <a:r>
              <a:rPr lang="ar-IQ" sz="2400" b="1" dirty="0" smtClean="0">
                <a:cs typeface="+mj-cs"/>
              </a:rPr>
              <a:t>التكاثر</a:t>
            </a:r>
          </a:p>
          <a:p>
            <a:pPr marL="177800" indent="-177800" algn="just" rtl="1">
              <a:lnSpc>
                <a:spcPct val="170000"/>
              </a:lnSpc>
              <a:buFontTx/>
              <a:buChar char="-"/>
            </a:pPr>
            <a:r>
              <a:rPr lang="ar-IQ" sz="2400" dirty="0" smtClean="0">
                <a:cs typeface="+mj-cs"/>
              </a:rPr>
              <a:t>وتخزن </a:t>
            </a:r>
            <a:r>
              <a:rPr lang="ar-IQ" sz="2400" dirty="0">
                <a:cs typeface="+mj-cs"/>
              </a:rPr>
              <a:t>جذور البطاطا العادية في غرف عادية لحين بدء موسم الزراعة </a:t>
            </a:r>
            <a:endParaRPr lang="ar-IQ" sz="2400" dirty="0" smtClean="0">
              <a:cs typeface="+mj-cs"/>
            </a:endParaRPr>
          </a:p>
          <a:p>
            <a:pPr marL="177800" indent="-177800" algn="just" rtl="1">
              <a:lnSpc>
                <a:spcPct val="170000"/>
              </a:lnSpc>
              <a:buFontTx/>
              <a:buChar char="-"/>
            </a:pPr>
            <a:r>
              <a:rPr lang="ar-IQ" sz="2400" dirty="0" smtClean="0">
                <a:cs typeface="+mj-cs"/>
              </a:rPr>
              <a:t>ويمكن </a:t>
            </a:r>
            <a:r>
              <a:rPr lang="ar-IQ" sz="2400" dirty="0">
                <a:cs typeface="+mj-cs"/>
              </a:rPr>
              <a:t>استعمال اوراق النخيل لتغطية ارض المشتل التي لم يقلع منها الحاصل لحماية النباتات والحصول على عقل وشتلات في وقت </a:t>
            </a:r>
            <a:r>
              <a:rPr lang="ar-IQ" sz="2400" dirty="0" smtClean="0">
                <a:cs typeface="+mj-cs"/>
              </a:rPr>
              <a:t>مبكر. </a:t>
            </a:r>
          </a:p>
          <a:p>
            <a:pPr marL="273050" indent="-273050" algn="just" rtl="1">
              <a:lnSpc>
                <a:spcPct val="150000"/>
              </a:lnSpc>
              <a:buNone/>
            </a:pPr>
            <a:endParaRPr lang="ar-IQ" sz="2400" b="1" dirty="0" smtClean="0">
              <a:cs typeface="+mj-cs"/>
            </a:endParaRPr>
          </a:p>
        </p:txBody>
      </p:sp>
    </p:spTree>
    <p:extLst>
      <p:ext uri="{BB962C8B-B14F-4D97-AF65-F5344CB8AC3E}">
        <p14:creationId xmlns:p14="http://schemas.microsoft.com/office/powerpoint/2010/main" val="3944366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a:bodyPr>
          <a:lstStyle/>
          <a:p>
            <a:pPr marL="177800" indent="-177800" algn="just" rtl="1">
              <a:lnSpc>
                <a:spcPct val="150000"/>
              </a:lnSpc>
              <a:buFontTx/>
              <a:buChar char="-"/>
              <a:tabLst>
                <a:tab pos="450850" algn="l"/>
              </a:tabLst>
            </a:pPr>
            <a:r>
              <a:rPr lang="ar-IQ" sz="2400" b="1" dirty="0" smtClean="0">
                <a:cs typeface="+mj-cs"/>
              </a:rPr>
              <a:t>التكاثر</a:t>
            </a:r>
          </a:p>
          <a:p>
            <a:pPr marL="0" indent="0" algn="just" rtl="1">
              <a:lnSpc>
                <a:spcPct val="150000"/>
              </a:lnSpc>
              <a:buNone/>
              <a:tabLst>
                <a:tab pos="450850" algn="l"/>
              </a:tabLst>
            </a:pPr>
            <a:r>
              <a:rPr lang="ar-IQ" sz="2400" dirty="0" smtClean="0">
                <a:cs typeface="+mj-cs"/>
              </a:rPr>
              <a:t>- انسب </a:t>
            </a:r>
            <a:r>
              <a:rPr lang="ar-IQ" sz="2400" dirty="0">
                <a:cs typeface="+mj-cs"/>
              </a:rPr>
              <a:t>الترب لانتاج الشتلات هي الترب الرملية ذات البزل الجيد كما يفضل تعقيم الجذور والتربة قبل تنضيدها في المشتل للقضاء على مسببات </a:t>
            </a:r>
            <a:r>
              <a:rPr lang="ar-IQ" sz="2400" dirty="0" smtClean="0">
                <a:cs typeface="+mj-cs"/>
              </a:rPr>
              <a:t>الامراض</a:t>
            </a:r>
          </a:p>
          <a:p>
            <a:pPr marL="177800" indent="-177800" algn="just" rtl="1">
              <a:lnSpc>
                <a:spcPct val="170000"/>
              </a:lnSpc>
              <a:buFontTx/>
              <a:buChar char="-"/>
            </a:pPr>
            <a:r>
              <a:rPr lang="ar-IQ" sz="2400" dirty="0" smtClean="0">
                <a:cs typeface="+mj-cs"/>
              </a:rPr>
              <a:t> </a:t>
            </a:r>
            <a:r>
              <a:rPr lang="ar-IQ" sz="2400" dirty="0">
                <a:cs typeface="+mj-cs"/>
              </a:rPr>
              <a:t>ويمكن استعمال مادة كلوريد الزئبق بتركيز </a:t>
            </a:r>
            <a:r>
              <a:rPr lang="en-US" sz="2400" dirty="0" smtClean="0">
                <a:cs typeface="+mj-cs"/>
              </a:rPr>
              <a:t>1</a:t>
            </a:r>
            <a:r>
              <a:rPr lang="ar-IQ" sz="2400" dirty="0" smtClean="0">
                <a:cs typeface="+mj-cs"/>
              </a:rPr>
              <a:t> </a:t>
            </a:r>
            <a:r>
              <a:rPr lang="ar-IQ" sz="2400" dirty="0">
                <a:cs typeface="+mj-cs"/>
              </a:rPr>
              <a:t>: </a:t>
            </a:r>
            <a:r>
              <a:rPr lang="en-US" sz="2400" dirty="0" smtClean="0">
                <a:cs typeface="+mj-cs"/>
              </a:rPr>
              <a:t>100</a:t>
            </a:r>
            <a:r>
              <a:rPr lang="ar-IQ" sz="2400" dirty="0" smtClean="0">
                <a:cs typeface="+mj-cs"/>
              </a:rPr>
              <a:t> </a:t>
            </a:r>
            <a:r>
              <a:rPr lang="ar-IQ" sz="2400" dirty="0">
                <a:cs typeface="+mj-cs"/>
              </a:rPr>
              <a:t>وذلك بتغطيس الجذور في المحلول لمدة </a:t>
            </a:r>
            <a:r>
              <a:rPr lang="en-US" sz="2400" dirty="0" smtClean="0">
                <a:cs typeface="+mj-cs"/>
              </a:rPr>
              <a:t>10</a:t>
            </a:r>
            <a:r>
              <a:rPr lang="ar-IQ" sz="2400" dirty="0" smtClean="0">
                <a:cs typeface="+mj-cs"/>
              </a:rPr>
              <a:t> </a:t>
            </a:r>
            <a:r>
              <a:rPr lang="ar-IQ" sz="2400" dirty="0">
                <a:cs typeface="+mj-cs"/>
              </a:rPr>
              <a:t>دقائق وتستعمل هذه المادة لغرض التعقيم فقط ولاغراض الزراعة وليس للاستهلاك لانها مادة سامة جدا كما يمكن معاملة الجذور بمادة </a:t>
            </a:r>
            <a:r>
              <a:rPr lang="en-US" sz="2400" dirty="0" err="1">
                <a:cs typeface="+mj-cs"/>
              </a:rPr>
              <a:t>Semesan</a:t>
            </a:r>
            <a:r>
              <a:rPr lang="ar-IQ" sz="2400" dirty="0">
                <a:cs typeface="+mj-cs"/>
              </a:rPr>
              <a:t> بغمر الجذور في </a:t>
            </a:r>
            <a:r>
              <a:rPr lang="ar-IQ" sz="2400" dirty="0" smtClean="0">
                <a:cs typeface="+mj-cs"/>
              </a:rPr>
              <a:t>المحلول...................................... يتبع </a:t>
            </a:r>
            <a:endParaRPr lang="en-US" sz="2400" dirty="0">
              <a:cs typeface="+mj-cs"/>
            </a:endParaRPr>
          </a:p>
          <a:p>
            <a:pPr marL="273050" indent="-273050" algn="just" rtl="1">
              <a:lnSpc>
                <a:spcPct val="150000"/>
              </a:lnSpc>
              <a:buNone/>
            </a:pPr>
            <a:endParaRPr lang="ar-IQ" sz="2400" b="1" dirty="0" smtClean="0">
              <a:cs typeface="+mj-cs"/>
            </a:endParaRPr>
          </a:p>
        </p:txBody>
      </p:sp>
    </p:spTree>
    <p:extLst>
      <p:ext uri="{BB962C8B-B14F-4D97-AF65-F5344CB8AC3E}">
        <p14:creationId xmlns:p14="http://schemas.microsoft.com/office/powerpoint/2010/main" val="1262117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a:bodyPr>
          <a:lstStyle/>
          <a:p>
            <a:pPr marL="177800" indent="-177800" algn="just" rtl="1">
              <a:lnSpc>
                <a:spcPct val="150000"/>
              </a:lnSpc>
              <a:buFontTx/>
              <a:buChar char="-"/>
              <a:tabLst>
                <a:tab pos="450850" algn="l"/>
              </a:tabLst>
            </a:pPr>
            <a:r>
              <a:rPr lang="ar-IQ" sz="2400" b="1" dirty="0" smtClean="0">
                <a:cs typeface="+mj-cs"/>
              </a:rPr>
              <a:t>موعد و طريقة الزراعة</a:t>
            </a:r>
          </a:p>
          <a:p>
            <a:pPr marL="177800" indent="-177800" algn="just" rtl="1">
              <a:lnSpc>
                <a:spcPct val="160000"/>
              </a:lnSpc>
              <a:buFontTx/>
              <a:buChar char="-"/>
            </a:pPr>
            <a:r>
              <a:rPr lang="ar-IQ" sz="2400" dirty="0" smtClean="0">
                <a:cs typeface="+mj-cs"/>
              </a:rPr>
              <a:t>بينت </a:t>
            </a:r>
            <a:r>
              <a:rPr lang="ar-IQ" sz="2400" dirty="0">
                <a:cs typeface="+mj-cs"/>
              </a:rPr>
              <a:t>الدراسات التي اجريت في العراق </a:t>
            </a:r>
            <a:r>
              <a:rPr lang="ar-IQ" sz="2400" dirty="0" smtClean="0">
                <a:cs typeface="+mj-cs"/>
              </a:rPr>
              <a:t>ان</a:t>
            </a:r>
          </a:p>
          <a:p>
            <a:pPr marL="177800" indent="-177800" algn="just" rtl="1">
              <a:lnSpc>
                <a:spcPct val="160000"/>
              </a:lnSpc>
              <a:buFontTx/>
              <a:buChar char="-"/>
            </a:pPr>
            <a:r>
              <a:rPr lang="ar-IQ" sz="2400" dirty="0" smtClean="0">
                <a:cs typeface="+mj-cs"/>
              </a:rPr>
              <a:t> </a:t>
            </a:r>
            <a:r>
              <a:rPr lang="ar-IQ" sz="2400" dirty="0">
                <a:cs typeface="+mj-cs"/>
              </a:rPr>
              <a:t>موعد زراعة الجذور في المشتل في وسط العراق هو اوائل شهر آذار </a:t>
            </a:r>
            <a:endParaRPr lang="ar-IQ" sz="2400" dirty="0" smtClean="0">
              <a:cs typeface="+mj-cs"/>
            </a:endParaRPr>
          </a:p>
          <a:p>
            <a:pPr marL="177800" indent="-177800" algn="just" rtl="1">
              <a:lnSpc>
                <a:spcPct val="160000"/>
              </a:lnSpc>
              <a:buFontTx/>
              <a:buChar char="-"/>
            </a:pPr>
            <a:r>
              <a:rPr lang="ar-IQ" sz="2400" dirty="0" smtClean="0">
                <a:cs typeface="+mj-cs"/>
              </a:rPr>
              <a:t>وتنقل </a:t>
            </a:r>
            <a:r>
              <a:rPr lang="ar-IQ" sz="2400" dirty="0">
                <a:cs typeface="+mj-cs"/>
              </a:rPr>
              <a:t>الى الحقل في اوائل شهر نيسان </a:t>
            </a:r>
            <a:endParaRPr lang="ar-IQ" sz="2400" dirty="0" smtClean="0">
              <a:cs typeface="+mj-cs"/>
            </a:endParaRPr>
          </a:p>
          <a:p>
            <a:pPr marL="177800" indent="-177800" algn="just" rtl="1">
              <a:lnSpc>
                <a:spcPct val="160000"/>
              </a:lnSpc>
              <a:buFontTx/>
              <a:buChar char="-"/>
            </a:pPr>
            <a:r>
              <a:rPr lang="ar-IQ" sz="2400" dirty="0" smtClean="0">
                <a:cs typeface="+mj-cs"/>
              </a:rPr>
              <a:t>وتستمر </a:t>
            </a:r>
            <a:r>
              <a:rPr lang="ar-IQ" sz="2400" dirty="0">
                <a:cs typeface="+mj-cs"/>
              </a:rPr>
              <a:t>فترة الشتل في المشتل حتى اواخر حزيران، </a:t>
            </a:r>
            <a:endParaRPr lang="ar-IQ" sz="2400" dirty="0" smtClean="0">
              <a:cs typeface="+mj-cs"/>
            </a:endParaRPr>
          </a:p>
          <a:p>
            <a:pPr marL="0" indent="0" algn="just" rtl="1">
              <a:lnSpc>
                <a:spcPct val="160000"/>
              </a:lnSpc>
              <a:buNone/>
            </a:pPr>
            <a:r>
              <a:rPr lang="ar-IQ" sz="2400" dirty="0" smtClean="0">
                <a:cs typeface="+mj-cs"/>
              </a:rPr>
              <a:t>   </a:t>
            </a:r>
            <a:endParaRPr lang="ar-IQ" sz="2400" b="1" dirty="0" smtClean="0">
              <a:cs typeface="+mj-cs"/>
            </a:endParaRPr>
          </a:p>
        </p:txBody>
      </p:sp>
    </p:spTree>
    <p:extLst>
      <p:ext uri="{BB962C8B-B14F-4D97-AF65-F5344CB8AC3E}">
        <p14:creationId xmlns:p14="http://schemas.microsoft.com/office/powerpoint/2010/main" val="3387018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a:bodyPr>
          <a:lstStyle/>
          <a:p>
            <a:pPr marL="177800" indent="-177800" algn="just" rtl="1">
              <a:lnSpc>
                <a:spcPct val="150000"/>
              </a:lnSpc>
              <a:buFontTx/>
              <a:buChar char="-"/>
              <a:tabLst>
                <a:tab pos="450850" algn="l"/>
              </a:tabLst>
            </a:pPr>
            <a:r>
              <a:rPr lang="ar-IQ" sz="2400" b="1" dirty="0" smtClean="0">
                <a:cs typeface="+mj-cs"/>
              </a:rPr>
              <a:t>موعد و طريقة الزراعة</a:t>
            </a:r>
          </a:p>
          <a:p>
            <a:pPr marL="177800" indent="-177800" algn="just" rtl="1">
              <a:lnSpc>
                <a:spcPct val="160000"/>
              </a:lnSpc>
              <a:buFontTx/>
              <a:buChar char="-"/>
            </a:pPr>
            <a:r>
              <a:rPr lang="ar-IQ" sz="2400" dirty="0" smtClean="0">
                <a:cs typeface="+mj-cs"/>
              </a:rPr>
              <a:t>ويجب </a:t>
            </a:r>
            <a:r>
              <a:rPr lang="ar-IQ" sz="2400" dirty="0">
                <a:cs typeface="+mj-cs"/>
              </a:rPr>
              <a:t>العناية عند نقل الشتلات لان سحب الشتلات بدون ضغط على التربة يؤدي الى قلع الجذور(الام) مع الشتلة </a:t>
            </a:r>
            <a:r>
              <a:rPr lang="ar-IQ" sz="2400" dirty="0" smtClean="0">
                <a:cs typeface="+mj-cs"/>
              </a:rPr>
              <a:t>ويقلل من عدد الشتلات الناتجة </a:t>
            </a:r>
          </a:p>
          <a:p>
            <a:pPr marL="177800" indent="-177800" algn="just" rtl="1">
              <a:lnSpc>
                <a:spcPct val="160000"/>
              </a:lnSpc>
              <a:buFontTx/>
              <a:buChar char="-"/>
            </a:pPr>
            <a:r>
              <a:rPr lang="ar-IQ" sz="2400" dirty="0" smtClean="0">
                <a:cs typeface="+mj-cs"/>
              </a:rPr>
              <a:t>إذ </a:t>
            </a:r>
            <a:r>
              <a:rPr lang="ar-IQ" sz="2400" dirty="0">
                <a:cs typeface="+mj-cs"/>
              </a:rPr>
              <a:t>يعطي النبات الام شتلات جديدة في </a:t>
            </a:r>
            <a:r>
              <a:rPr lang="en-US" sz="2400" dirty="0">
                <a:cs typeface="+mj-cs"/>
              </a:rPr>
              <a:t>10 </a:t>
            </a:r>
            <a:r>
              <a:rPr lang="ar-IQ" sz="2400" dirty="0">
                <a:cs typeface="+mj-cs"/>
              </a:rPr>
              <a:t>– </a:t>
            </a:r>
            <a:r>
              <a:rPr lang="en-US" sz="2400" dirty="0">
                <a:cs typeface="+mj-cs"/>
              </a:rPr>
              <a:t>15</a:t>
            </a:r>
            <a:r>
              <a:rPr lang="ar-IQ" sz="2400" dirty="0">
                <a:cs typeface="+mj-cs"/>
              </a:rPr>
              <a:t> يوما. </a:t>
            </a:r>
            <a:endParaRPr lang="en-US" sz="2400" dirty="0">
              <a:cs typeface="+mj-cs"/>
            </a:endParaRPr>
          </a:p>
          <a:p>
            <a:pPr marL="0" indent="0" algn="just" rtl="1">
              <a:lnSpc>
                <a:spcPct val="160000"/>
              </a:lnSpc>
              <a:buNone/>
            </a:pPr>
            <a:r>
              <a:rPr lang="ar-IQ" sz="2400" dirty="0">
                <a:cs typeface="+mj-cs"/>
              </a:rPr>
              <a:t>   </a:t>
            </a:r>
            <a:endParaRPr lang="ar-IQ" sz="2400" b="1" dirty="0" smtClean="0">
              <a:cs typeface="+mj-cs"/>
            </a:endParaRPr>
          </a:p>
        </p:txBody>
      </p:sp>
    </p:spTree>
    <p:extLst>
      <p:ext uri="{BB962C8B-B14F-4D97-AF65-F5344CB8AC3E}">
        <p14:creationId xmlns:p14="http://schemas.microsoft.com/office/powerpoint/2010/main" val="27042760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a:bodyPr>
          <a:lstStyle/>
          <a:p>
            <a:pPr marL="177800" indent="-177800" algn="just" rtl="1">
              <a:lnSpc>
                <a:spcPct val="150000"/>
              </a:lnSpc>
              <a:buFontTx/>
              <a:buChar char="-"/>
              <a:tabLst>
                <a:tab pos="450850" algn="l"/>
              </a:tabLst>
            </a:pPr>
            <a:r>
              <a:rPr lang="ar-IQ" sz="2400" b="1" dirty="0" smtClean="0">
                <a:cs typeface="+mj-cs"/>
              </a:rPr>
              <a:t>موعد و طريقة الزراعة</a:t>
            </a:r>
          </a:p>
          <a:p>
            <a:pPr marL="177800" indent="-177800" algn="just" rtl="1">
              <a:lnSpc>
                <a:spcPct val="160000"/>
              </a:lnSpc>
              <a:buFontTx/>
              <a:buChar char="-"/>
            </a:pPr>
            <a:r>
              <a:rPr lang="ar-IQ" sz="2400" dirty="0" smtClean="0">
                <a:cs typeface="+mj-cs"/>
              </a:rPr>
              <a:t>تزرع </a:t>
            </a:r>
            <a:r>
              <a:rPr lang="ar-IQ" sz="2400" dirty="0">
                <a:cs typeface="+mj-cs"/>
              </a:rPr>
              <a:t>الشتلات في الحقل على مروز المسافة بينها </a:t>
            </a:r>
            <a:r>
              <a:rPr lang="en-US" sz="2400" dirty="0">
                <a:cs typeface="+mj-cs"/>
              </a:rPr>
              <a:t>75 </a:t>
            </a:r>
            <a:r>
              <a:rPr lang="ar-IQ" sz="2400" dirty="0">
                <a:cs typeface="+mj-cs"/>
              </a:rPr>
              <a:t>– </a:t>
            </a:r>
            <a:r>
              <a:rPr lang="en-US" sz="2400" dirty="0">
                <a:cs typeface="+mj-cs"/>
              </a:rPr>
              <a:t>80</a:t>
            </a:r>
            <a:r>
              <a:rPr lang="ar-IQ" sz="2400" dirty="0">
                <a:cs typeface="+mj-cs"/>
              </a:rPr>
              <a:t> سم في الثلث العلوي من المرز بوجود </a:t>
            </a:r>
            <a:r>
              <a:rPr lang="ar-IQ" sz="2400" dirty="0" smtClean="0">
                <a:cs typeface="+mj-cs"/>
              </a:rPr>
              <a:t>الماء </a:t>
            </a:r>
            <a:r>
              <a:rPr lang="ar-IQ" sz="2400" dirty="0">
                <a:cs typeface="+mj-cs"/>
              </a:rPr>
              <a:t>والمسافة بين الشتلات </a:t>
            </a:r>
            <a:r>
              <a:rPr lang="en-US" sz="2400" dirty="0">
                <a:cs typeface="+mj-cs"/>
              </a:rPr>
              <a:t>20 </a:t>
            </a:r>
            <a:r>
              <a:rPr lang="ar-IQ" sz="2400" dirty="0">
                <a:cs typeface="+mj-cs"/>
              </a:rPr>
              <a:t>– </a:t>
            </a:r>
            <a:r>
              <a:rPr lang="en-US" sz="2400" dirty="0">
                <a:cs typeface="+mj-cs"/>
              </a:rPr>
              <a:t>30</a:t>
            </a:r>
            <a:r>
              <a:rPr lang="ar-IQ" sz="2400" dirty="0">
                <a:cs typeface="+mj-cs"/>
              </a:rPr>
              <a:t> سم، </a:t>
            </a:r>
            <a:endParaRPr lang="ar-IQ" sz="2400" dirty="0" smtClean="0">
              <a:cs typeface="+mj-cs"/>
            </a:endParaRPr>
          </a:p>
          <a:p>
            <a:pPr marL="177800" indent="-177800" algn="just" rtl="1">
              <a:lnSpc>
                <a:spcPct val="160000"/>
              </a:lnSpc>
              <a:buFontTx/>
              <a:buChar char="-"/>
            </a:pPr>
            <a:r>
              <a:rPr lang="ar-IQ" sz="2400" dirty="0" smtClean="0">
                <a:cs typeface="+mj-cs"/>
              </a:rPr>
              <a:t>وذكر </a:t>
            </a:r>
            <a:r>
              <a:rPr lang="ar-IQ" sz="2400" dirty="0">
                <a:cs typeface="+mj-cs"/>
              </a:rPr>
              <a:t>في احد الدراسات ان تقليل مسافة الزراعة بين النباتات </a:t>
            </a:r>
            <a:r>
              <a:rPr lang="ar-IQ" sz="2400" dirty="0" smtClean="0">
                <a:cs typeface="+mj-cs"/>
              </a:rPr>
              <a:t>من</a:t>
            </a:r>
            <a:r>
              <a:rPr lang="en-US" sz="2400" dirty="0" smtClean="0">
                <a:cs typeface="+mj-cs"/>
              </a:rPr>
              <a:t> 80 </a:t>
            </a:r>
            <a:r>
              <a:rPr lang="ar-IQ" sz="2400" dirty="0" smtClean="0">
                <a:cs typeface="+mj-cs"/>
              </a:rPr>
              <a:t>سم </a:t>
            </a:r>
            <a:r>
              <a:rPr lang="ar-IQ" sz="2400" dirty="0">
                <a:cs typeface="+mj-cs"/>
              </a:rPr>
              <a:t>الى </a:t>
            </a:r>
            <a:r>
              <a:rPr lang="en-US" sz="2400" dirty="0">
                <a:cs typeface="+mj-cs"/>
              </a:rPr>
              <a:t>20</a:t>
            </a:r>
            <a:r>
              <a:rPr lang="ar-IQ" sz="2400" dirty="0">
                <a:cs typeface="+mj-cs"/>
              </a:rPr>
              <a:t> سم ادى الى زيادة الحاصل الكلي لوحدة المساحة وحاصل الدرجة </a:t>
            </a:r>
            <a:r>
              <a:rPr lang="ar-IQ" sz="2400" dirty="0" smtClean="0">
                <a:cs typeface="+mj-cs"/>
              </a:rPr>
              <a:t>الاولى.</a:t>
            </a:r>
            <a:r>
              <a:rPr lang="ar-IQ" sz="2400" dirty="0">
                <a:cs typeface="+mj-cs"/>
              </a:rPr>
              <a:t> </a:t>
            </a:r>
            <a:endParaRPr lang="ar-IQ" sz="2400" dirty="0" smtClean="0">
              <a:cs typeface="+mj-cs"/>
            </a:endParaRPr>
          </a:p>
          <a:p>
            <a:pPr marL="177800" indent="-177800" algn="just" rtl="1">
              <a:lnSpc>
                <a:spcPct val="160000"/>
              </a:lnSpc>
              <a:buFontTx/>
              <a:buChar char="-"/>
            </a:pPr>
            <a:r>
              <a:rPr lang="ar-IQ" sz="2400" dirty="0" smtClean="0">
                <a:cs typeface="+mj-cs"/>
              </a:rPr>
              <a:t>تجرى </a:t>
            </a:r>
            <a:r>
              <a:rPr lang="ar-IQ" sz="2400" dirty="0">
                <a:cs typeface="+mj-cs"/>
              </a:rPr>
              <a:t>عملية الترقيع للجور الغائبة باستعمال شتلات جديدة مأخوذة من المشتل او استعمال عقل مجذرة لضمان نجاحها. </a:t>
            </a:r>
            <a:r>
              <a:rPr lang="ar-IQ" sz="2400" dirty="0" smtClean="0">
                <a:cs typeface="+mj-cs"/>
              </a:rPr>
              <a:t>....................... يتبع</a:t>
            </a:r>
            <a:endParaRPr lang="ar-IQ" sz="2400" b="1" dirty="0" smtClean="0">
              <a:cs typeface="+mj-cs"/>
            </a:endParaRPr>
          </a:p>
          <a:p>
            <a:pPr marL="273050" indent="-273050" algn="just" rtl="1">
              <a:lnSpc>
                <a:spcPct val="150000"/>
              </a:lnSpc>
              <a:buNone/>
            </a:pPr>
            <a:endParaRPr lang="ar-IQ" sz="2400" b="1" dirty="0" smtClean="0">
              <a:cs typeface="+mj-cs"/>
            </a:endParaRPr>
          </a:p>
        </p:txBody>
      </p:sp>
    </p:spTree>
    <p:extLst>
      <p:ext uri="{BB962C8B-B14F-4D97-AF65-F5344CB8AC3E}">
        <p14:creationId xmlns:p14="http://schemas.microsoft.com/office/powerpoint/2010/main" val="6118839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fontScale="85000" lnSpcReduction="10000"/>
          </a:bodyPr>
          <a:lstStyle/>
          <a:p>
            <a:pPr marL="0" indent="0" algn="just" rtl="1">
              <a:buNone/>
            </a:pPr>
            <a:r>
              <a:rPr lang="ar-IQ" sz="2400" b="1" dirty="0" smtClean="0">
                <a:cs typeface="+mj-cs"/>
              </a:rPr>
              <a:t>- السيادة </a:t>
            </a:r>
            <a:r>
              <a:rPr lang="ar-IQ" sz="2400" b="1" dirty="0">
                <a:cs typeface="+mj-cs"/>
              </a:rPr>
              <a:t>القاعدية : </a:t>
            </a:r>
            <a:r>
              <a:rPr lang="en-US" sz="2400" b="1" dirty="0">
                <a:cs typeface="+mj-cs"/>
              </a:rPr>
              <a:t>Proximal Dominance </a:t>
            </a:r>
            <a:endParaRPr lang="ar-IQ" sz="2400" b="1" dirty="0" smtClean="0">
              <a:cs typeface="+mj-cs"/>
            </a:endParaRPr>
          </a:p>
          <a:p>
            <a:pPr marL="177800" indent="-177800" algn="just" rtl="1">
              <a:lnSpc>
                <a:spcPct val="150000"/>
              </a:lnSpc>
              <a:buFontTx/>
              <a:buChar char="-"/>
            </a:pPr>
            <a:r>
              <a:rPr lang="ar-IQ" sz="2400" dirty="0" smtClean="0">
                <a:cs typeface="+mj-cs"/>
              </a:rPr>
              <a:t>هي </a:t>
            </a:r>
            <a:r>
              <a:rPr lang="ar-IQ" sz="2400" dirty="0">
                <a:cs typeface="+mj-cs"/>
              </a:rPr>
              <a:t>انتاج فروعا من الطرف القاعدي للجذر( منطقة اتصال الجذر بالساق ) </a:t>
            </a:r>
            <a:endParaRPr lang="ar-IQ" sz="2400" dirty="0" smtClean="0">
              <a:cs typeface="+mj-cs"/>
            </a:endParaRPr>
          </a:p>
          <a:p>
            <a:pPr marL="177800" indent="-177800" algn="just" rtl="1">
              <a:lnSpc>
                <a:spcPct val="150000"/>
              </a:lnSpc>
              <a:buFontTx/>
              <a:buChar char="-"/>
            </a:pPr>
            <a:r>
              <a:rPr lang="ar-IQ" sz="2400" dirty="0" smtClean="0">
                <a:cs typeface="+mj-cs"/>
              </a:rPr>
              <a:t>وهذه </a:t>
            </a:r>
            <a:r>
              <a:rPr lang="ar-IQ" sz="2400" dirty="0">
                <a:cs typeface="+mj-cs"/>
              </a:rPr>
              <a:t>الظاهرة تؤدي الى تقليل عدد الشتلات للجذور المزروعة في المشتل</a:t>
            </a:r>
            <a:r>
              <a:rPr lang="ar-IQ" sz="2400" dirty="0" smtClean="0">
                <a:cs typeface="+mj-cs"/>
              </a:rPr>
              <a:t>،</a:t>
            </a:r>
          </a:p>
          <a:p>
            <a:pPr marL="177800" indent="-177800" algn="just" rtl="1">
              <a:lnSpc>
                <a:spcPct val="150000"/>
              </a:lnSpc>
              <a:buFontTx/>
              <a:buChar char="-"/>
            </a:pPr>
            <a:r>
              <a:rPr lang="ar-IQ" sz="2400" dirty="0" smtClean="0">
                <a:cs typeface="+mj-cs"/>
              </a:rPr>
              <a:t> </a:t>
            </a:r>
            <a:r>
              <a:rPr lang="ar-IQ" sz="2400" dirty="0">
                <a:cs typeface="+mj-cs"/>
              </a:rPr>
              <a:t>وقد اجريت عدة دراسات لغرض كسر السيادة القاعدية في جذور البطاطا الحلوة منها </a:t>
            </a:r>
            <a:endParaRPr lang="ar-IQ" sz="2400" dirty="0" smtClean="0">
              <a:cs typeface="+mj-cs"/>
            </a:endParaRPr>
          </a:p>
          <a:p>
            <a:pPr marL="177800" indent="-177800" algn="just" rtl="1">
              <a:lnSpc>
                <a:spcPct val="150000"/>
              </a:lnSpc>
              <a:buFontTx/>
              <a:buChar char="-"/>
            </a:pPr>
            <a:r>
              <a:rPr lang="ar-IQ" sz="2400" dirty="0" smtClean="0">
                <a:cs typeface="+mj-cs"/>
              </a:rPr>
              <a:t>غمس </a:t>
            </a:r>
            <a:r>
              <a:rPr lang="ar-IQ" sz="2400" dirty="0">
                <a:cs typeface="+mj-cs"/>
              </a:rPr>
              <a:t>الجذور بمادة الـ </a:t>
            </a:r>
            <a:r>
              <a:rPr lang="en-US" sz="2400" dirty="0">
                <a:cs typeface="+mj-cs"/>
              </a:rPr>
              <a:t>2,4 D</a:t>
            </a:r>
            <a:r>
              <a:rPr lang="ar-IQ" sz="2400" dirty="0">
                <a:cs typeface="+mj-cs"/>
              </a:rPr>
              <a:t> بتركيز </a:t>
            </a:r>
            <a:r>
              <a:rPr lang="en-US" sz="2400" dirty="0">
                <a:cs typeface="+mj-cs"/>
              </a:rPr>
              <a:t>10</a:t>
            </a:r>
            <a:r>
              <a:rPr lang="ar-IQ" sz="2400" dirty="0">
                <a:cs typeface="+mj-cs"/>
              </a:rPr>
              <a:t>جزء بالمليون اعطت زيادة معنوية في عدد النموات الناتجة </a:t>
            </a:r>
            <a:endParaRPr lang="ar-IQ" sz="2400" dirty="0" smtClean="0">
              <a:cs typeface="+mj-cs"/>
            </a:endParaRPr>
          </a:p>
          <a:p>
            <a:pPr marL="177800" indent="-177800" algn="just" rtl="1">
              <a:lnSpc>
                <a:spcPct val="150000"/>
              </a:lnSpc>
              <a:buFontTx/>
              <a:buChar char="-"/>
            </a:pPr>
            <a:r>
              <a:rPr lang="ar-IQ" sz="2400" dirty="0" smtClean="0">
                <a:cs typeface="+mj-cs"/>
              </a:rPr>
              <a:t>وكذلك </a:t>
            </a:r>
            <a:r>
              <a:rPr lang="ar-IQ" sz="2400" dirty="0">
                <a:cs typeface="+mj-cs"/>
              </a:rPr>
              <a:t>لوحظ وجود زيادة معنوية في عدد الشتلات الناتجة من معاملة الجذور بمادة الـ </a:t>
            </a:r>
            <a:r>
              <a:rPr lang="en-US" sz="2400" dirty="0">
                <a:cs typeface="+mj-cs"/>
              </a:rPr>
              <a:t>Ethylene Chlorohydrin</a:t>
            </a:r>
            <a:r>
              <a:rPr lang="ar-IQ" sz="2400" dirty="0">
                <a:cs typeface="+mj-cs"/>
              </a:rPr>
              <a:t>  بمعدل </a:t>
            </a:r>
            <a:r>
              <a:rPr lang="en-US" sz="2400" dirty="0">
                <a:cs typeface="+mj-cs"/>
              </a:rPr>
              <a:t>20 </a:t>
            </a:r>
            <a:r>
              <a:rPr lang="ar-IQ" sz="2400" dirty="0">
                <a:cs typeface="+mj-cs"/>
              </a:rPr>
              <a:t>– </a:t>
            </a:r>
            <a:r>
              <a:rPr lang="en-US" sz="2400" dirty="0">
                <a:cs typeface="+mj-cs"/>
              </a:rPr>
              <a:t>40</a:t>
            </a:r>
            <a:r>
              <a:rPr lang="ar-IQ" sz="2400" dirty="0">
                <a:cs typeface="+mj-cs"/>
              </a:rPr>
              <a:t> سم لكل </a:t>
            </a:r>
            <a:r>
              <a:rPr lang="en-US" sz="2400" dirty="0">
                <a:cs typeface="+mj-cs"/>
              </a:rPr>
              <a:t>44</a:t>
            </a:r>
            <a:r>
              <a:rPr lang="ar-IQ" sz="2400" dirty="0">
                <a:cs typeface="+mj-cs"/>
              </a:rPr>
              <a:t> كغم من الجذور</a:t>
            </a:r>
            <a:r>
              <a:rPr lang="ar-IQ" sz="2400" dirty="0" smtClean="0">
                <a:cs typeface="+mj-cs"/>
              </a:rPr>
              <a:t>،</a:t>
            </a:r>
          </a:p>
          <a:p>
            <a:pPr marL="177800" indent="-177800" algn="just" rtl="1">
              <a:lnSpc>
                <a:spcPct val="150000"/>
              </a:lnSpc>
              <a:buFontTx/>
              <a:buChar char="-"/>
            </a:pPr>
            <a:r>
              <a:rPr lang="ar-IQ" sz="2400" dirty="0" smtClean="0">
                <a:cs typeface="+mj-cs"/>
              </a:rPr>
              <a:t> </a:t>
            </a:r>
            <a:r>
              <a:rPr lang="ar-IQ" sz="2400" dirty="0">
                <a:cs typeface="+mj-cs"/>
              </a:rPr>
              <a:t>كما وجد ان وضع الجذور على درجة حرارة </a:t>
            </a:r>
            <a:r>
              <a:rPr lang="en-US" sz="2400" dirty="0">
                <a:cs typeface="+mj-cs"/>
              </a:rPr>
              <a:t>43 </a:t>
            </a:r>
            <a:r>
              <a:rPr lang="ar-IQ" sz="2400" dirty="0">
                <a:cs typeface="+mj-cs"/>
              </a:rPr>
              <a:t>مº يؤدي الى تحفيز الانبات للحصول على الشتلات. </a:t>
            </a:r>
            <a:r>
              <a:rPr lang="ar-IQ" sz="2400" dirty="0" smtClean="0">
                <a:cs typeface="+mj-cs"/>
              </a:rPr>
              <a:t>........................................ يتبع</a:t>
            </a:r>
            <a:endParaRPr lang="en-US" sz="2400" dirty="0">
              <a:cs typeface="+mj-cs"/>
            </a:endParaRPr>
          </a:p>
          <a:p>
            <a:pPr marL="273050" indent="-273050" algn="just" rtl="1">
              <a:lnSpc>
                <a:spcPct val="150000"/>
              </a:lnSpc>
              <a:buNone/>
            </a:pPr>
            <a:endParaRPr lang="ar-IQ" sz="2400" b="1" dirty="0" smtClean="0">
              <a:cs typeface="+mj-cs"/>
            </a:endParaRPr>
          </a:p>
        </p:txBody>
      </p:sp>
    </p:spTree>
    <p:extLst>
      <p:ext uri="{BB962C8B-B14F-4D97-AF65-F5344CB8AC3E}">
        <p14:creationId xmlns:p14="http://schemas.microsoft.com/office/powerpoint/2010/main" val="41462983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a:bodyPr>
          <a:lstStyle/>
          <a:p>
            <a:pPr marL="177800" indent="-177800" algn="just" rtl="1">
              <a:buFontTx/>
              <a:buChar char="-"/>
            </a:pPr>
            <a:r>
              <a:rPr lang="ar-IQ" sz="2400" b="1" dirty="0" smtClean="0">
                <a:cs typeface="+mj-cs"/>
              </a:rPr>
              <a:t>التسميد</a:t>
            </a:r>
          </a:p>
          <a:p>
            <a:pPr marL="177800" indent="-177800" algn="just" rtl="1">
              <a:lnSpc>
                <a:spcPct val="150000"/>
              </a:lnSpc>
              <a:buFontTx/>
              <a:buChar char="-"/>
            </a:pPr>
            <a:r>
              <a:rPr lang="ar-IQ" sz="2400" dirty="0">
                <a:cs typeface="+mj-cs"/>
              </a:rPr>
              <a:t>تحتاج البطاطا الحلوة الى عناصر النتروجين والفسفور والبوتاسيوم بكميات وفيرة لغرض انتاج محصول عال خاصة في الترب الفقيرة</a:t>
            </a:r>
            <a:r>
              <a:rPr lang="ar-IQ" sz="2400" dirty="0" smtClean="0">
                <a:cs typeface="+mj-cs"/>
              </a:rPr>
              <a:t>،</a:t>
            </a:r>
          </a:p>
          <a:p>
            <a:pPr marL="177800" indent="-177800" algn="just" rtl="1">
              <a:lnSpc>
                <a:spcPct val="150000"/>
              </a:lnSpc>
              <a:buFontTx/>
              <a:buChar char="-"/>
            </a:pPr>
            <a:r>
              <a:rPr lang="ar-IQ" sz="2400" dirty="0" smtClean="0">
                <a:cs typeface="+mj-cs"/>
              </a:rPr>
              <a:t> </a:t>
            </a:r>
            <a:r>
              <a:rPr lang="ar-IQ" sz="2400" dirty="0">
                <a:cs typeface="+mj-cs"/>
              </a:rPr>
              <a:t>فالترب الغنية بعنصر النتروجين تعطي جذور طويلة ورفيعة، </a:t>
            </a:r>
            <a:endParaRPr lang="ar-IQ" sz="2400" dirty="0" smtClean="0">
              <a:cs typeface="+mj-cs"/>
            </a:endParaRPr>
          </a:p>
          <a:p>
            <a:pPr marL="177800" indent="-177800" algn="just" rtl="1">
              <a:lnSpc>
                <a:spcPct val="150000"/>
              </a:lnSpc>
              <a:buFontTx/>
              <a:buChar char="-"/>
            </a:pPr>
            <a:r>
              <a:rPr lang="ar-IQ" sz="2400" dirty="0" smtClean="0">
                <a:cs typeface="+mj-cs"/>
              </a:rPr>
              <a:t>اما </a:t>
            </a:r>
            <a:r>
              <a:rPr lang="ar-IQ" sz="2400" dirty="0">
                <a:cs typeface="+mj-cs"/>
              </a:rPr>
              <a:t>الترب الغنية بالبوتاسيوم فانها تعطي جذور جيدة ومنتظمة النمو </a:t>
            </a:r>
            <a:endParaRPr lang="ar-IQ" sz="2400" dirty="0" smtClean="0">
              <a:cs typeface="+mj-cs"/>
            </a:endParaRPr>
          </a:p>
          <a:p>
            <a:pPr marL="177800" indent="-177800" algn="just" rtl="1">
              <a:lnSpc>
                <a:spcPct val="150000"/>
              </a:lnSpc>
              <a:buFontTx/>
              <a:buChar char="-"/>
            </a:pPr>
            <a:r>
              <a:rPr lang="ar-IQ" sz="2400" dirty="0" smtClean="0">
                <a:cs typeface="+mj-cs"/>
              </a:rPr>
              <a:t>وتؤدي </a:t>
            </a:r>
            <a:r>
              <a:rPr lang="ar-IQ" sz="2400" dirty="0">
                <a:cs typeface="+mj-cs"/>
              </a:rPr>
              <a:t>قلة البوتاسيوم الى تشوه الجذور،</a:t>
            </a:r>
            <a:endParaRPr lang="ar-IQ" sz="2400" b="1" dirty="0" smtClean="0">
              <a:cs typeface="+mj-cs"/>
            </a:endParaRPr>
          </a:p>
          <a:p>
            <a:pPr marL="273050" indent="-273050" algn="just" rtl="1">
              <a:lnSpc>
                <a:spcPct val="150000"/>
              </a:lnSpc>
              <a:buNone/>
            </a:pPr>
            <a:endParaRPr lang="ar-IQ" sz="2400" b="1" dirty="0" smtClean="0">
              <a:cs typeface="+mj-cs"/>
            </a:endParaRPr>
          </a:p>
        </p:txBody>
      </p:sp>
    </p:spTree>
    <p:extLst>
      <p:ext uri="{BB962C8B-B14F-4D97-AF65-F5344CB8AC3E}">
        <p14:creationId xmlns:p14="http://schemas.microsoft.com/office/powerpoint/2010/main" val="6627141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lnSpcReduction="10000"/>
          </a:bodyPr>
          <a:lstStyle/>
          <a:p>
            <a:pPr marL="177800" indent="-177800" algn="just" rtl="1">
              <a:lnSpc>
                <a:spcPct val="150000"/>
              </a:lnSpc>
              <a:buFontTx/>
              <a:buChar char="-"/>
            </a:pPr>
            <a:r>
              <a:rPr lang="ar-IQ" sz="2400" b="1" dirty="0" smtClean="0">
                <a:cs typeface="+mj-cs"/>
              </a:rPr>
              <a:t>التسميد</a:t>
            </a:r>
            <a:endParaRPr lang="ar-IQ" sz="2400" b="1" dirty="0">
              <a:cs typeface="+mj-cs"/>
            </a:endParaRPr>
          </a:p>
          <a:p>
            <a:pPr marL="177800" indent="-177800" algn="just" rtl="1">
              <a:lnSpc>
                <a:spcPct val="150000"/>
              </a:lnSpc>
              <a:buFontTx/>
              <a:buChar char="-"/>
            </a:pPr>
            <a:r>
              <a:rPr lang="ar-IQ" sz="2400" dirty="0">
                <a:cs typeface="+mj-cs"/>
              </a:rPr>
              <a:t>كما ان زيادة السماد الحيواني تؤدي الى زيادة النمو الخضري وانخفاض الحاصل بسبب قلة تكون الجذور، </a:t>
            </a:r>
            <a:endParaRPr lang="ar-IQ" sz="2400" dirty="0" smtClean="0">
              <a:cs typeface="+mj-cs"/>
            </a:endParaRPr>
          </a:p>
          <a:p>
            <a:pPr marL="177800" indent="-177800" algn="just" rtl="1">
              <a:lnSpc>
                <a:spcPct val="150000"/>
              </a:lnSpc>
              <a:buFontTx/>
              <a:buChar char="-"/>
            </a:pPr>
            <a:r>
              <a:rPr lang="ar-IQ" sz="2400" dirty="0" smtClean="0">
                <a:cs typeface="+mj-cs"/>
              </a:rPr>
              <a:t>إذ تكون غير منتظمة وكبيرة الحجم وقد تؤدي زيادة السماد الى تعفن الجذور واصابتها بالحفار، </a:t>
            </a:r>
          </a:p>
          <a:p>
            <a:pPr marL="177800" indent="-177800" algn="just" rtl="1">
              <a:lnSpc>
                <a:spcPct val="150000"/>
              </a:lnSpc>
              <a:buFontTx/>
              <a:buChar char="-"/>
            </a:pPr>
            <a:r>
              <a:rPr lang="ar-IQ" sz="2400" dirty="0" smtClean="0">
                <a:cs typeface="+mj-cs"/>
              </a:rPr>
              <a:t>وفي احدى الدراسات لمعرفة تأثير عناصر الـ </a:t>
            </a:r>
            <a:r>
              <a:rPr lang="en-US" sz="2400" dirty="0" smtClean="0">
                <a:cs typeface="+mj-cs"/>
              </a:rPr>
              <a:t>NPK</a:t>
            </a:r>
            <a:r>
              <a:rPr lang="ar-IQ" sz="2400" dirty="0" smtClean="0">
                <a:cs typeface="+mj-cs"/>
              </a:rPr>
              <a:t> وجد ان اضافة هذه العناصر بكميات مناسبة اعطت حاصل جيد مقارنة بمعاملة كبريتات الامونيوم التي ادت الى انخفاض الحاصل عند زيادة كميتها،</a:t>
            </a:r>
            <a:endParaRPr lang="ar-IQ" sz="2400" b="1" dirty="0" smtClean="0">
              <a:cs typeface="+mj-cs"/>
            </a:endParaRPr>
          </a:p>
        </p:txBody>
      </p:sp>
    </p:spTree>
    <p:extLst>
      <p:ext uri="{BB962C8B-B14F-4D97-AF65-F5344CB8AC3E}">
        <p14:creationId xmlns:p14="http://schemas.microsoft.com/office/powerpoint/2010/main" val="39042359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fontScale="92500"/>
          </a:bodyPr>
          <a:lstStyle/>
          <a:p>
            <a:pPr marL="177800" indent="-177800" algn="just" rtl="1">
              <a:lnSpc>
                <a:spcPct val="150000"/>
              </a:lnSpc>
              <a:buFontTx/>
              <a:buChar char="-"/>
            </a:pPr>
            <a:r>
              <a:rPr lang="ar-IQ" sz="2400" b="1" dirty="0" smtClean="0">
                <a:cs typeface="+mj-cs"/>
              </a:rPr>
              <a:t>التسميد</a:t>
            </a:r>
          </a:p>
          <a:p>
            <a:pPr marL="177800" indent="-177800" algn="just" rtl="1">
              <a:lnSpc>
                <a:spcPct val="150000"/>
              </a:lnSpc>
              <a:buFontTx/>
              <a:buChar char="-"/>
            </a:pPr>
            <a:r>
              <a:rPr lang="ar-IQ" sz="2400" dirty="0"/>
              <a:t>كما ان تقليل كمية سماد النتروجين مع اضافة السوبرفوسفات ادى الى زيادة الحاصل، </a:t>
            </a:r>
            <a:endParaRPr lang="ar-IQ" sz="2400" dirty="0" smtClean="0"/>
          </a:p>
          <a:p>
            <a:pPr marL="177800" indent="-177800" algn="just" rtl="1">
              <a:lnSpc>
                <a:spcPct val="150000"/>
              </a:lnSpc>
              <a:buFontTx/>
              <a:buChar char="-"/>
            </a:pPr>
            <a:r>
              <a:rPr lang="ar-IQ" sz="2400" dirty="0" smtClean="0"/>
              <a:t>وتبين </a:t>
            </a:r>
            <a:r>
              <a:rPr lang="ar-IQ" sz="2400" dirty="0"/>
              <a:t>من التجارب بانه يمكن تسميد البطاطا الحلوة بمقدار </a:t>
            </a:r>
            <a:r>
              <a:rPr lang="en-US" sz="2400" dirty="0"/>
              <a:t>100</a:t>
            </a:r>
            <a:r>
              <a:rPr lang="ar-IQ" sz="2400" dirty="0"/>
              <a:t> كغم/ دونم سوبرفوسفات ثلاثي و </a:t>
            </a:r>
            <a:r>
              <a:rPr lang="en-US" sz="2400" dirty="0"/>
              <a:t>50</a:t>
            </a:r>
            <a:r>
              <a:rPr lang="ar-IQ" sz="2400" dirty="0"/>
              <a:t> كغم/ دونم كبريتات الامونيوم ولاينصح باضافة السماد البوتاسي، </a:t>
            </a:r>
            <a:endParaRPr lang="ar-IQ" sz="2400" dirty="0" smtClean="0"/>
          </a:p>
          <a:p>
            <a:pPr marL="177800" indent="-177800" algn="just" rtl="1">
              <a:lnSpc>
                <a:spcPct val="150000"/>
              </a:lnSpc>
              <a:buFontTx/>
              <a:buChar char="-"/>
            </a:pPr>
            <a:r>
              <a:rPr lang="ar-IQ" sz="2400" dirty="0" smtClean="0"/>
              <a:t>ويفضل </a:t>
            </a:r>
            <a:r>
              <a:rPr lang="ar-IQ" sz="2400" dirty="0"/>
              <a:t>اضافة السماد مرة واحدة بعد </a:t>
            </a:r>
            <a:r>
              <a:rPr lang="en-US" sz="2400" dirty="0"/>
              <a:t>3 </a:t>
            </a:r>
            <a:r>
              <a:rPr lang="ar-IQ" sz="2400" dirty="0"/>
              <a:t>– </a:t>
            </a:r>
            <a:r>
              <a:rPr lang="en-US" sz="2400" dirty="0"/>
              <a:t>4</a:t>
            </a:r>
            <a:r>
              <a:rPr lang="ar-IQ" sz="2400" dirty="0"/>
              <a:t> أسابيع بعد الشتل بعمل اخدود على بعد </a:t>
            </a:r>
            <a:r>
              <a:rPr lang="en-US" sz="2400" dirty="0"/>
              <a:t>10</a:t>
            </a:r>
            <a:r>
              <a:rPr lang="ar-IQ" sz="2400" dirty="0"/>
              <a:t> سم أسفل النبات وبموازاة المرز ثم يضاف السماد وتغطى النباتات بالتربة وتصدر بعد ذلك، </a:t>
            </a:r>
            <a:endParaRPr lang="ar-IQ" sz="2400" dirty="0" smtClean="0"/>
          </a:p>
          <a:p>
            <a:pPr marL="177800" indent="-177800" algn="just" rtl="1">
              <a:lnSpc>
                <a:spcPct val="150000"/>
              </a:lnSpc>
              <a:buFontTx/>
              <a:buChar char="-"/>
            </a:pPr>
            <a:r>
              <a:rPr lang="ar-IQ" sz="2400" dirty="0" smtClean="0"/>
              <a:t>ووجد </a:t>
            </a:r>
            <a:r>
              <a:rPr lang="ar-IQ" sz="2400" dirty="0"/>
              <a:t>من احد الدراسات بانه لاينصح باضافة السماد الحيواني لسببين:</a:t>
            </a:r>
            <a:endParaRPr lang="ar-IQ" sz="2400" b="1" dirty="0">
              <a:cs typeface="+mj-cs"/>
            </a:endParaRPr>
          </a:p>
        </p:txBody>
      </p:sp>
    </p:spTree>
    <p:extLst>
      <p:ext uri="{BB962C8B-B14F-4D97-AF65-F5344CB8AC3E}">
        <p14:creationId xmlns:p14="http://schemas.microsoft.com/office/powerpoint/2010/main" val="9203017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a:bodyPr>
          <a:lstStyle/>
          <a:p>
            <a:pPr marL="0" indent="0" algn="just" rtl="1">
              <a:lnSpc>
                <a:spcPct val="150000"/>
              </a:lnSpc>
              <a:buNone/>
            </a:pPr>
            <a:r>
              <a:rPr lang="ar-IQ" sz="2400" b="1" dirty="0" smtClean="0">
                <a:cs typeface="+mj-cs"/>
              </a:rPr>
              <a:t>التسميد</a:t>
            </a:r>
            <a:endParaRPr lang="ar-IQ" sz="2400" dirty="0"/>
          </a:p>
          <a:p>
            <a:pPr marL="534988" indent="-534988" algn="just" rtl="1">
              <a:lnSpc>
                <a:spcPct val="150000"/>
              </a:lnSpc>
              <a:buNone/>
            </a:pPr>
            <a:r>
              <a:rPr lang="ar-IQ" sz="2400" b="1" dirty="0">
                <a:cs typeface="+mj-cs"/>
              </a:rPr>
              <a:t>اولا</a:t>
            </a:r>
            <a:r>
              <a:rPr lang="ar-IQ" sz="2400" dirty="0">
                <a:cs typeface="+mj-cs"/>
              </a:rPr>
              <a:t>: بالترب المتوسطة الخصوبة يؤدي الى زيادة النمو الخضري وانتاج جذور ذات نوعية رديئة، </a:t>
            </a:r>
          </a:p>
          <a:p>
            <a:pPr marL="534988" indent="-534988" algn="just" rtl="1">
              <a:lnSpc>
                <a:spcPct val="150000"/>
              </a:lnSpc>
              <a:buNone/>
            </a:pPr>
            <a:r>
              <a:rPr lang="ar-IQ" sz="2400" b="1" dirty="0" smtClean="0">
                <a:cs typeface="+mj-cs"/>
              </a:rPr>
              <a:t>ثانيا</a:t>
            </a:r>
            <a:r>
              <a:rPr lang="ar-IQ" sz="2400" dirty="0">
                <a:cs typeface="+mj-cs"/>
              </a:rPr>
              <a:t>: ان السماد الحيواني يحمل الاحياء الدقيقة المسؤولة عن بعض الامراض في الجذور. </a:t>
            </a:r>
            <a:endParaRPr lang="en-US" sz="2400" dirty="0">
              <a:cs typeface="+mj-cs"/>
            </a:endParaRPr>
          </a:p>
          <a:p>
            <a:pPr marL="177800" indent="-177800" algn="just" rtl="1">
              <a:lnSpc>
                <a:spcPct val="150000"/>
              </a:lnSpc>
              <a:buFontTx/>
              <a:buChar char="-"/>
            </a:pPr>
            <a:endParaRPr lang="ar-IQ" sz="2400" b="1" dirty="0">
              <a:cs typeface="+mj-cs"/>
            </a:endParaRPr>
          </a:p>
        </p:txBody>
      </p:sp>
    </p:spTree>
    <p:extLst>
      <p:ext uri="{BB962C8B-B14F-4D97-AF65-F5344CB8AC3E}">
        <p14:creationId xmlns:p14="http://schemas.microsoft.com/office/powerpoint/2010/main" val="4207262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ar-IQ" sz="3600" b="1" dirty="0"/>
              <a:t/>
            </a:r>
            <a:br>
              <a:rPr lang="ar-IQ" sz="3600" b="1" dirty="0"/>
            </a:br>
            <a:r>
              <a:rPr lang="ar-IQ" sz="3600" b="1" dirty="0"/>
              <a:t/>
            </a:r>
            <a:br>
              <a:rPr lang="ar-IQ" sz="3600" b="1" dirty="0"/>
            </a:br>
            <a:r>
              <a:rPr lang="ar-IQ" sz="3600" b="1" dirty="0"/>
              <a:t/>
            </a:r>
            <a:br>
              <a:rPr lang="ar-IQ" sz="3600" b="1" dirty="0"/>
            </a:br>
            <a:r>
              <a:rPr lang="ar-IQ" sz="3600" b="1" dirty="0"/>
              <a:t/>
            </a:r>
            <a:br>
              <a:rPr lang="ar-IQ" sz="3600" b="1" dirty="0"/>
            </a:br>
            <a:r>
              <a:rPr lang="ar-IQ" sz="3100" b="1" dirty="0" smtClean="0"/>
              <a:t>العائلة  </a:t>
            </a:r>
            <a:r>
              <a:rPr lang="ar-IQ" sz="3100" b="1" dirty="0"/>
              <a:t>العليقية: </a:t>
            </a:r>
            <a:r>
              <a:rPr lang="en-US" sz="3100" b="1" dirty="0"/>
              <a:t>Morning – Glory </a:t>
            </a:r>
            <a:r>
              <a:rPr lang="en-US" sz="3100" b="1" dirty="0" err="1"/>
              <a:t>Fnaliy</a:t>
            </a:r>
            <a:r>
              <a:rPr lang="en-US" sz="3100" b="1" dirty="0"/>
              <a:t> </a:t>
            </a:r>
            <a:r>
              <a:rPr lang="en-US" sz="3100" b="1" dirty="0" smtClean="0"/>
              <a:t>or </a:t>
            </a:r>
            <a:r>
              <a:rPr lang="en-US" sz="3100" b="1" dirty="0" err="1"/>
              <a:t>Convolvulaceae</a:t>
            </a:r>
            <a:r>
              <a:rPr lang="en-US" dirty="0"/>
              <a:t/>
            </a:r>
            <a:br>
              <a:rPr lang="en-US" dirty="0"/>
            </a:br>
            <a:r>
              <a:rPr lang="en-US" dirty="0"/>
              <a:t/>
            </a:r>
            <a:br>
              <a:rPr lang="en-US" dirty="0"/>
            </a:br>
            <a:r>
              <a:rPr lang="en-US" dirty="0"/>
              <a:t/>
            </a:r>
            <a:br>
              <a:rPr lang="en-US" dirty="0"/>
            </a:br>
            <a:endParaRPr lang="ar-IQ" dirty="0"/>
          </a:p>
        </p:txBody>
      </p:sp>
      <p:sp>
        <p:nvSpPr>
          <p:cNvPr id="3" name="Subtitle 2"/>
          <p:cNvSpPr>
            <a:spLocks noGrp="1"/>
          </p:cNvSpPr>
          <p:nvPr>
            <p:ph type="subTitle" idx="1"/>
          </p:nvPr>
        </p:nvSpPr>
        <p:spPr>
          <a:xfrm>
            <a:off x="1371599" y="3886200"/>
            <a:ext cx="6400800" cy="1752600"/>
          </a:xfrm>
        </p:spPr>
        <p:txBody>
          <a:bodyPr/>
          <a:lstStyle/>
          <a:p>
            <a:pPr algn="l" rtl="1"/>
            <a:r>
              <a:rPr lang="ar-IQ" sz="1800" b="1" smtClean="0"/>
              <a:t>م</a:t>
            </a:r>
            <a:r>
              <a:rPr lang="en-US" sz="1800" b="1" dirty="0"/>
              <a:t>9</a:t>
            </a:r>
            <a:r>
              <a:rPr lang="ar-IQ" sz="1800" b="1" dirty="0"/>
              <a:t> الثلاثاء </a:t>
            </a:r>
            <a:r>
              <a:rPr lang="en-US" sz="1800" b="1" dirty="0"/>
              <a:t>24</a:t>
            </a:r>
            <a:r>
              <a:rPr lang="ar-IQ" sz="1800" b="1" dirty="0"/>
              <a:t>/ </a:t>
            </a:r>
            <a:r>
              <a:rPr lang="en-US" sz="1800" b="1" dirty="0"/>
              <a:t>5</a:t>
            </a:r>
            <a:r>
              <a:rPr lang="ar-IQ" sz="1800" b="1" dirty="0"/>
              <a:t>/ </a:t>
            </a:r>
            <a:r>
              <a:rPr lang="en-US" sz="1800" b="1" dirty="0"/>
              <a:t>2022</a:t>
            </a:r>
            <a:endParaRPr lang="ar-IQ" sz="1800" b="1" dirty="0"/>
          </a:p>
          <a:p>
            <a:endParaRPr lang="ar-IQ" dirty="0"/>
          </a:p>
        </p:txBody>
      </p:sp>
    </p:spTree>
    <p:extLst>
      <p:ext uri="{BB962C8B-B14F-4D97-AF65-F5344CB8AC3E}">
        <p14:creationId xmlns:p14="http://schemas.microsoft.com/office/powerpoint/2010/main" val="34837923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fontScale="85000" lnSpcReduction="20000"/>
          </a:bodyPr>
          <a:lstStyle/>
          <a:p>
            <a:pPr marL="0" indent="0" algn="just" rtl="1">
              <a:lnSpc>
                <a:spcPct val="150000"/>
              </a:lnSpc>
              <a:buNone/>
            </a:pPr>
            <a:r>
              <a:rPr lang="ar-IQ" sz="2400" b="1" dirty="0" smtClean="0">
                <a:cs typeface="+mj-cs"/>
              </a:rPr>
              <a:t>التسميد</a:t>
            </a:r>
            <a:endParaRPr lang="ar-IQ" sz="2400" dirty="0"/>
          </a:p>
          <a:p>
            <a:pPr marL="177800" indent="-177800" algn="just" rtl="1">
              <a:lnSpc>
                <a:spcPct val="150000"/>
              </a:lnSpc>
              <a:buFontTx/>
              <a:buChar char="-"/>
            </a:pPr>
            <a:r>
              <a:rPr lang="ar-IQ" sz="2400" dirty="0"/>
              <a:t>اما بالنسبة لتأثير عنصر النتروجين فقد ذكر في احد الدراسات ان الكمية العالية من النتروجين تنتج حاصلا عاليا مقارنة بالكمية الواطئة منه </a:t>
            </a:r>
            <a:endParaRPr lang="ar-IQ" sz="2400" dirty="0" smtClean="0"/>
          </a:p>
          <a:p>
            <a:pPr marL="177800" indent="-177800" algn="just" rtl="1">
              <a:lnSpc>
                <a:spcPct val="150000"/>
              </a:lnSpc>
              <a:buFontTx/>
              <a:buChar char="-"/>
            </a:pPr>
            <a:r>
              <a:rPr lang="ar-IQ" sz="2400" dirty="0" smtClean="0"/>
              <a:t>كما </a:t>
            </a:r>
            <a:r>
              <a:rPr lang="ar-IQ" sz="2400" dirty="0"/>
              <a:t>تبين من دراسات اخرى ان اضافة عنصر الفسفور سببت زيادة الحاصل مقارنة بالنباتات التي لم تستلم اي تسميد فسفوري، </a:t>
            </a:r>
            <a:endParaRPr lang="ar-IQ" sz="2400" dirty="0" smtClean="0"/>
          </a:p>
          <a:p>
            <a:pPr marL="177800" indent="-177800" algn="just" rtl="1">
              <a:lnSpc>
                <a:spcPct val="150000"/>
              </a:lnSpc>
              <a:buFontTx/>
              <a:buChar char="-"/>
            </a:pPr>
            <a:r>
              <a:rPr lang="ar-IQ" sz="2400" dirty="0" smtClean="0"/>
              <a:t>وبالنسبة </a:t>
            </a:r>
            <a:r>
              <a:rPr lang="ar-IQ" sz="2400" dirty="0"/>
              <a:t>لتأثير البوتاسيوم فانه يختلف حسب مناطق الانتاج فهنالك مناطق نجد ان اضافة عنصر البوتاسيوم لايزيد من الحاصل ومناطق اخرى يسبب زيادة طفيفة في الحاصل وفي مناطق اخرى يسبب زيادة معنوية في الحاصل. </a:t>
            </a:r>
            <a:endParaRPr lang="ar-IQ" sz="2400" dirty="0" smtClean="0"/>
          </a:p>
          <a:p>
            <a:pPr marL="177800" indent="-177800" algn="just" rtl="1">
              <a:lnSpc>
                <a:spcPct val="150000"/>
              </a:lnSpc>
              <a:buFontTx/>
              <a:buChar char="-"/>
            </a:pPr>
            <a:r>
              <a:rPr lang="ar-IQ" sz="2400" dirty="0" smtClean="0"/>
              <a:t>اما </a:t>
            </a:r>
            <a:r>
              <a:rPr lang="ar-IQ" sz="2400" dirty="0"/>
              <a:t>استعمال المحاليل البادئة عند زراعة الشتلات فقد تبين من الدراسات ان استعمالها يؤدي الى زيادة النمو الخضري وبالتالي زيادة الحاصل</a:t>
            </a:r>
            <a:r>
              <a:rPr lang="ar-IQ" sz="2400" dirty="0" smtClean="0"/>
              <a:t>....................................... يتبع</a:t>
            </a:r>
            <a:endParaRPr lang="ar-IQ" sz="2400" b="1" dirty="0">
              <a:cs typeface="+mj-cs"/>
            </a:endParaRPr>
          </a:p>
        </p:txBody>
      </p:sp>
    </p:spTree>
    <p:extLst>
      <p:ext uri="{BB962C8B-B14F-4D97-AF65-F5344CB8AC3E}">
        <p14:creationId xmlns:p14="http://schemas.microsoft.com/office/powerpoint/2010/main" val="27392468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fontScale="92500"/>
          </a:bodyPr>
          <a:lstStyle/>
          <a:p>
            <a:pPr marL="177800" indent="-177800" algn="just" rtl="1">
              <a:lnSpc>
                <a:spcPct val="160000"/>
              </a:lnSpc>
              <a:buFontTx/>
              <a:buChar char="-"/>
            </a:pPr>
            <a:r>
              <a:rPr lang="ar-IQ" sz="2400" b="1" dirty="0" smtClean="0">
                <a:cs typeface="+mj-cs"/>
              </a:rPr>
              <a:t>الري</a:t>
            </a:r>
          </a:p>
          <a:p>
            <a:pPr marL="177800" indent="-177800" algn="just" rtl="1">
              <a:lnSpc>
                <a:spcPct val="160000"/>
              </a:lnSpc>
              <a:buFontTx/>
              <a:buChar char="-"/>
            </a:pPr>
            <a:r>
              <a:rPr lang="ar-IQ" sz="2400" dirty="0">
                <a:cs typeface="+mj-cs"/>
              </a:rPr>
              <a:t>تقاوم نباتات البطاطا الحلوة العطش وتسبب زيادة الري زيادة النمو الخضري على حساب الحاصل وكبر حجم الجذور وتشققها ويفضل اعطاء المحصول ريات خفيفة </a:t>
            </a:r>
            <a:r>
              <a:rPr lang="ar-IQ" sz="2400" dirty="0" smtClean="0">
                <a:cs typeface="+mj-cs"/>
              </a:rPr>
              <a:t>ومتقاربة، </a:t>
            </a:r>
          </a:p>
          <a:p>
            <a:pPr marL="177800" indent="-177800" algn="just" rtl="1">
              <a:lnSpc>
                <a:spcPct val="160000"/>
              </a:lnSpc>
              <a:buFontTx/>
              <a:buChar char="-"/>
            </a:pPr>
            <a:r>
              <a:rPr lang="ar-IQ" sz="2400" dirty="0" smtClean="0">
                <a:cs typeface="+mj-cs"/>
              </a:rPr>
              <a:t>كما </a:t>
            </a:r>
            <a:r>
              <a:rPr lang="ar-IQ" sz="2400" dirty="0">
                <a:cs typeface="+mj-cs"/>
              </a:rPr>
              <a:t>وجد ان الري ضروري لزيادة الحاصل وتحسين نوعيته بدلا من الاعتماد على سقوط </a:t>
            </a:r>
            <a:r>
              <a:rPr lang="ar-IQ" sz="2400" dirty="0" smtClean="0">
                <a:cs typeface="+mj-cs"/>
              </a:rPr>
              <a:t>الامطار، </a:t>
            </a:r>
            <a:r>
              <a:rPr lang="ar-IQ" sz="2400" dirty="0">
                <a:cs typeface="+mj-cs"/>
              </a:rPr>
              <a:t>. </a:t>
            </a:r>
            <a:endParaRPr lang="ar-IQ" sz="2400" dirty="0" smtClean="0">
              <a:cs typeface="+mj-cs"/>
            </a:endParaRPr>
          </a:p>
          <a:p>
            <a:pPr marL="177800" indent="-177800" algn="just" rtl="1">
              <a:lnSpc>
                <a:spcPct val="160000"/>
              </a:lnSpc>
              <a:buFontTx/>
              <a:buChar char="-"/>
            </a:pPr>
            <a:r>
              <a:rPr lang="ar-IQ" sz="2400" dirty="0" smtClean="0">
                <a:cs typeface="+mj-cs"/>
              </a:rPr>
              <a:t>يجب </a:t>
            </a:r>
            <a:r>
              <a:rPr lang="ar-IQ" sz="2400" dirty="0">
                <a:cs typeface="+mj-cs"/>
              </a:rPr>
              <a:t>اجراء عملية العزق كل </a:t>
            </a:r>
            <a:r>
              <a:rPr lang="en-US" sz="2400" dirty="0" smtClean="0">
                <a:cs typeface="+mj-cs"/>
              </a:rPr>
              <a:t>2</a:t>
            </a:r>
            <a:r>
              <a:rPr lang="ar-IQ" sz="2400" dirty="0" smtClean="0">
                <a:cs typeface="+mj-cs"/>
              </a:rPr>
              <a:t> </a:t>
            </a:r>
            <a:r>
              <a:rPr lang="ar-IQ" sz="2400" dirty="0">
                <a:cs typeface="+mj-cs"/>
              </a:rPr>
              <a:t>– </a:t>
            </a:r>
            <a:r>
              <a:rPr lang="ar-IQ" sz="2400" dirty="0" smtClean="0">
                <a:cs typeface="+mj-cs"/>
              </a:rPr>
              <a:t> </a:t>
            </a:r>
            <a:r>
              <a:rPr lang="en-US" sz="2400" dirty="0" smtClean="0">
                <a:cs typeface="+mj-cs"/>
              </a:rPr>
              <a:t>3</a:t>
            </a:r>
            <a:r>
              <a:rPr lang="ar-IQ" sz="2400" dirty="0" smtClean="0">
                <a:cs typeface="+mj-cs"/>
              </a:rPr>
              <a:t> </a:t>
            </a:r>
            <a:r>
              <a:rPr lang="ar-IQ" sz="2400" dirty="0">
                <a:cs typeface="+mj-cs"/>
              </a:rPr>
              <a:t>مرات </a:t>
            </a:r>
            <a:r>
              <a:rPr lang="ar-IQ" sz="2400" dirty="0" smtClean="0">
                <a:cs typeface="+mj-cs"/>
              </a:rPr>
              <a:t>اثناء </a:t>
            </a:r>
            <a:r>
              <a:rPr lang="ar-IQ" sz="2400" dirty="0">
                <a:cs typeface="+mj-cs"/>
              </a:rPr>
              <a:t>الموسم ويجب ان يكون بعيدا عن النباتات لكي لا تتقطع الجذور. </a:t>
            </a:r>
            <a:r>
              <a:rPr lang="ar-IQ" sz="2400" dirty="0" smtClean="0">
                <a:cs typeface="+mj-cs"/>
              </a:rPr>
              <a:t>.......................... يتبع</a:t>
            </a:r>
            <a:endParaRPr lang="en-US" sz="2400" dirty="0">
              <a:cs typeface="+mj-cs"/>
            </a:endParaRPr>
          </a:p>
          <a:p>
            <a:pPr algn="just" rtl="1">
              <a:lnSpc>
                <a:spcPct val="150000"/>
              </a:lnSpc>
              <a:buFontTx/>
              <a:buChar char="-"/>
            </a:pPr>
            <a:endParaRPr lang="ar-IQ" sz="2400" b="1" dirty="0" smtClean="0">
              <a:cs typeface="+mj-cs"/>
            </a:endParaRPr>
          </a:p>
          <a:p>
            <a:pPr marL="0" indent="0" algn="just" rtl="1">
              <a:lnSpc>
                <a:spcPct val="150000"/>
              </a:lnSpc>
              <a:buNone/>
            </a:pPr>
            <a:endParaRPr lang="ar-IQ" sz="2400" dirty="0"/>
          </a:p>
        </p:txBody>
      </p:sp>
    </p:spTree>
    <p:extLst>
      <p:ext uri="{BB962C8B-B14F-4D97-AF65-F5344CB8AC3E}">
        <p14:creationId xmlns:p14="http://schemas.microsoft.com/office/powerpoint/2010/main" val="30505162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a:bodyPr>
          <a:lstStyle/>
          <a:p>
            <a:pPr marL="177800" indent="-177800" algn="just" rtl="1">
              <a:lnSpc>
                <a:spcPct val="160000"/>
              </a:lnSpc>
              <a:buFontTx/>
              <a:buChar char="-"/>
            </a:pPr>
            <a:r>
              <a:rPr lang="ar-IQ" sz="2400" b="1" dirty="0" smtClean="0">
                <a:cs typeface="+mj-cs"/>
              </a:rPr>
              <a:t>النضج و كمية الحاصل</a:t>
            </a:r>
          </a:p>
          <a:p>
            <a:pPr marL="177800" indent="-177800" algn="just" rtl="1">
              <a:lnSpc>
                <a:spcPct val="160000"/>
              </a:lnSpc>
              <a:buFontTx/>
              <a:buChar char="-"/>
            </a:pPr>
            <a:r>
              <a:rPr lang="ar-IQ" sz="2400" dirty="0"/>
              <a:t>تقلع جذور البطاطا الحلوة بعد </a:t>
            </a:r>
            <a:r>
              <a:rPr lang="en-US" sz="2400" dirty="0"/>
              <a:t>5 </a:t>
            </a:r>
            <a:r>
              <a:rPr lang="ar-IQ" sz="2400" dirty="0"/>
              <a:t>– </a:t>
            </a:r>
            <a:r>
              <a:rPr lang="en-US" sz="2400" dirty="0"/>
              <a:t>6</a:t>
            </a:r>
            <a:r>
              <a:rPr lang="ar-IQ" sz="2400" dirty="0"/>
              <a:t> أشهر من الزراعة اثناء شهر تشرين الاول – تشرين </a:t>
            </a:r>
            <a:r>
              <a:rPr lang="ar-IQ" sz="2400" dirty="0" smtClean="0"/>
              <a:t>الثاني</a:t>
            </a:r>
          </a:p>
          <a:p>
            <a:pPr marL="177800" indent="-177800" algn="just" rtl="1">
              <a:lnSpc>
                <a:spcPct val="160000"/>
              </a:lnSpc>
              <a:buFontTx/>
              <a:buChar char="-"/>
            </a:pPr>
            <a:r>
              <a:rPr lang="ar-IQ" sz="2400" dirty="0" smtClean="0"/>
              <a:t> </a:t>
            </a:r>
            <a:r>
              <a:rPr lang="ar-IQ" sz="2400" dirty="0"/>
              <a:t>ومن علامات النضج هو ان الجذور تبلغ الحجم </a:t>
            </a:r>
            <a:r>
              <a:rPr lang="ar-IQ" sz="2400" dirty="0" smtClean="0"/>
              <a:t>المناسب</a:t>
            </a:r>
          </a:p>
          <a:p>
            <a:pPr marL="177800" indent="-177800" algn="just" rtl="1">
              <a:lnSpc>
                <a:spcPct val="160000"/>
              </a:lnSpc>
              <a:buFontTx/>
              <a:buChar char="-"/>
            </a:pPr>
            <a:r>
              <a:rPr lang="ar-IQ" sz="2400" dirty="0" smtClean="0"/>
              <a:t> </a:t>
            </a:r>
            <a:r>
              <a:rPr lang="ar-IQ" sz="2400" dirty="0"/>
              <a:t>كما انه عند خدشها او جرحها فانها تجف بسرعة عند تعرضها </a:t>
            </a:r>
            <a:r>
              <a:rPr lang="ar-IQ" sz="2400" dirty="0" smtClean="0"/>
              <a:t>للهواء</a:t>
            </a:r>
          </a:p>
          <a:p>
            <a:pPr marL="177800" indent="-177800" algn="just" rtl="1">
              <a:lnSpc>
                <a:spcPct val="160000"/>
              </a:lnSpc>
              <a:buFontTx/>
              <a:buChar char="-"/>
            </a:pPr>
            <a:r>
              <a:rPr lang="ar-IQ" sz="2400" dirty="0" smtClean="0"/>
              <a:t> </a:t>
            </a:r>
            <a:r>
              <a:rPr lang="ar-IQ" sz="2400" dirty="0"/>
              <a:t>بعكس الجذور غير الناضجة التي تبقى رطبة وتسود, </a:t>
            </a:r>
            <a:endParaRPr lang="ar-IQ" sz="2400" dirty="0" smtClean="0"/>
          </a:p>
          <a:p>
            <a:pPr marL="177800" indent="-177800" algn="just" rtl="1">
              <a:lnSpc>
                <a:spcPct val="160000"/>
              </a:lnSpc>
              <a:buFontTx/>
              <a:buChar char="-"/>
            </a:pPr>
            <a:endParaRPr lang="ar-IQ" sz="2400" b="1" dirty="0" smtClean="0">
              <a:cs typeface="+mj-cs"/>
            </a:endParaRPr>
          </a:p>
          <a:p>
            <a:pPr algn="just" rtl="1">
              <a:lnSpc>
                <a:spcPct val="150000"/>
              </a:lnSpc>
              <a:buFontTx/>
              <a:buChar char="-"/>
            </a:pPr>
            <a:endParaRPr lang="ar-IQ" sz="2400" b="1" dirty="0" smtClean="0">
              <a:cs typeface="+mj-cs"/>
            </a:endParaRPr>
          </a:p>
          <a:p>
            <a:pPr marL="0" indent="0" algn="just" rtl="1">
              <a:lnSpc>
                <a:spcPct val="150000"/>
              </a:lnSpc>
              <a:buNone/>
            </a:pPr>
            <a:endParaRPr lang="ar-IQ" sz="2400" dirty="0"/>
          </a:p>
        </p:txBody>
      </p:sp>
    </p:spTree>
    <p:extLst>
      <p:ext uri="{BB962C8B-B14F-4D97-AF65-F5344CB8AC3E}">
        <p14:creationId xmlns:p14="http://schemas.microsoft.com/office/powerpoint/2010/main" val="5150728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a:bodyPr>
          <a:lstStyle/>
          <a:p>
            <a:pPr marL="177800" indent="-177800" algn="just" rtl="1">
              <a:lnSpc>
                <a:spcPct val="160000"/>
              </a:lnSpc>
              <a:buFontTx/>
              <a:buChar char="-"/>
            </a:pPr>
            <a:r>
              <a:rPr lang="ar-IQ" sz="2400" b="1" dirty="0" smtClean="0">
                <a:cs typeface="+mj-cs"/>
              </a:rPr>
              <a:t>النضج و كمية الحاصل</a:t>
            </a:r>
          </a:p>
          <a:p>
            <a:pPr marL="177800" indent="-177800" algn="just" rtl="1">
              <a:lnSpc>
                <a:spcPct val="160000"/>
              </a:lnSpc>
              <a:buFontTx/>
              <a:buChar char="-"/>
            </a:pPr>
            <a:r>
              <a:rPr lang="ar-IQ" sz="2400" dirty="0" smtClean="0"/>
              <a:t>ويفضل </a:t>
            </a:r>
            <a:r>
              <a:rPr lang="ar-IQ" sz="2400" dirty="0"/>
              <a:t>قلع الجذور مبكرا بعد اربعة أشهرلارتفاع سعر المحصول، </a:t>
            </a:r>
            <a:endParaRPr lang="ar-IQ" sz="2400" dirty="0" smtClean="0"/>
          </a:p>
          <a:p>
            <a:pPr marL="177800" indent="-177800" algn="just" rtl="1">
              <a:lnSpc>
                <a:spcPct val="160000"/>
              </a:lnSpc>
              <a:buFontTx/>
              <a:buChar char="-"/>
            </a:pPr>
            <a:r>
              <a:rPr lang="ar-IQ" sz="2400" dirty="0" smtClean="0"/>
              <a:t>اما </a:t>
            </a:r>
            <a:r>
              <a:rPr lang="ar-IQ" sz="2400" dirty="0"/>
              <a:t>عند </a:t>
            </a:r>
            <a:r>
              <a:rPr lang="ar-IQ" sz="2400" dirty="0" smtClean="0"/>
              <a:t>استعمالها </a:t>
            </a:r>
            <a:r>
              <a:rPr lang="ar-IQ" sz="2400" dirty="0"/>
              <a:t>في صناعة النشأ فيفضل بقائها في الارض لمدة أطول، </a:t>
            </a:r>
            <a:endParaRPr lang="ar-IQ" sz="2400" dirty="0" smtClean="0"/>
          </a:p>
          <a:p>
            <a:pPr marL="177800" indent="-177800" algn="just" rtl="1">
              <a:lnSpc>
                <a:spcPct val="160000"/>
              </a:lnSpc>
              <a:buFontTx/>
              <a:buChar char="-"/>
            </a:pPr>
            <a:r>
              <a:rPr lang="ar-IQ" sz="2400" dirty="0" smtClean="0"/>
              <a:t>وعند </a:t>
            </a:r>
            <a:r>
              <a:rPr lang="ar-IQ" sz="2400" dirty="0"/>
              <a:t>الحصاد تقلع الجذور من تحت سطح التربة بعد جفاف الارض جفافا مناسبا وباستعمال الكرك ويمكن استعمال المحراث الاعتيادي في عملية الحصاد أو استعمال المكائن </a:t>
            </a:r>
            <a:r>
              <a:rPr lang="ar-IQ" sz="2400" dirty="0" smtClean="0"/>
              <a:t>الخاصة بقلع المحصول التي تقوم اولا </a:t>
            </a:r>
            <a:r>
              <a:rPr lang="ar-IQ" sz="2400" dirty="0"/>
              <a:t>بتقطيع النمو الخضري ثم قلع الجذور، </a:t>
            </a:r>
            <a:endParaRPr lang="ar-IQ" sz="2400" dirty="0" smtClean="0"/>
          </a:p>
          <a:p>
            <a:pPr marL="177800" indent="-177800" algn="just" rtl="1">
              <a:lnSpc>
                <a:spcPct val="160000"/>
              </a:lnSpc>
              <a:buFontTx/>
              <a:buChar char="-"/>
            </a:pPr>
            <a:endParaRPr lang="ar-IQ" sz="2400" b="1" dirty="0" smtClean="0">
              <a:cs typeface="+mj-cs"/>
            </a:endParaRPr>
          </a:p>
          <a:p>
            <a:pPr algn="just" rtl="1">
              <a:lnSpc>
                <a:spcPct val="150000"/>
              </a:lnSpc>
              <a:buFontTx/>
              <a:buChar char="-"/>
            </a:pPr>
            <a:endParaRPr lang="ar-IQ" sz="2400" b="1" dirty="0" smtClean="0">
              <a:cs typeface="+mj-cs"/>
            </a:endParaRPr>
          </a:p>
          <a:p>
            <a:pPr marL="0" indent="0" algn="just" rtl="1">
              <a:lnSpc>
                <a:spcPct val="150000"/>
              </a:lnSpc>
              <a:buNone/>
            </a:pPr>
            <a:endParaRPr lang="ar-IQ" sz="2400" dirty="0"/>
          </a:p>
        </p:txBody>
      </p:sp>
    </p:spTree>
    <p:extLst>
      <p:ext uri="{BB962C8B-B14F-4D97-AF65-F5344CB8AC3E}">
        <p14:creationId xmlns:p14="http://schemas.microsoft.com/office/powerpoint/2010/main" val="13155317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a:bodyPr>
          <a:lstStyle/>
          <a:p>
            <a:pPr marL="177800" indent="-177800" algn="just" rtl="1">
              <a:lnSpc>
                <a:spcPct val="160000"/>
              </a:lnSpc>
              <a:buFontTx/>
              <a:buChar char="-"/>
            </a:pPr>
            <a:r>
              <a:rPr lang="ar-IQ" sz="2400" b="1" dirty="0" smtClean="0">
                <a:cs typeface="+mj-cs"/>
              </a:rPr>
              <a:t>النضج و كمية الحاصل</a:t>
            </a:r>
          </a:p>
          <a:p>
            <a:pPr marL="177800" indent="-177800" algn="just" rtl="1">
              <a:lnSpc>
                <a:spcPct val="160000"/>
              </a:lnSpc>
              <a:buFontTx/>
              <a:buChar char="-"/>
            </a:pPr>
            <a:r>
              <a:rPr lang="ar-IQ" sz="2400" dirty="0" smtClean="0"/>
              <a:t>وتبين </a:t>
            </a:r>
            <a:r>
              <a:rPr lang="ar-IQ" sz="2400" dirty="0"/>
              <a:t>من الدراسات انه يفضل استعمال المحراث على الماكنة وذلك لتقليل نسبة التلف، </a:t>
            </a:r>
            <a:endParaRPr lang="ar-IQ" sz="2400" dirty="0" smtClean="0"/>
          </a:p>
          <a:p>
            <a:pPr marL="177800" indent="-177800" algn="just" rtl="1">
              <a:lnSpc>
                <a:spcPct val="160000"/>
              </a:lnSpc>
              <a:buFontTx/>
              <a:buChar char="-"/>
            </a:pPr>
            <a:r>
              <a:rPr lang="ar-IQ" sz="2400" dirty="0" smtClean="0"/>
              <a:t>وعند </a:t>
            </a:r>
            <a:r>
              <a:rPr lang="ar-IQ" sz="2400" dirty="0"/>
              <a:t>جمع المحصول يجب القيام بتدريج وتصنيف الجذور في الحقل مباشرة, </a:t>
            </a:r>
            <a:endParaRPr lang="ar-IQ" sz="2400" dirty="0" smtClean="0"/>
          </a:p>
          <a:p>
            <a:pPr marL="177800" indent="-177800" algn="just" rtl="1">
              <a:lnSpc>
                <a:spcPct val="160000"/>
              </a:lnSpc>
              <a:buFontTx/>
              <a:buChar char="-"/>
            </a:pPr>
            <a:r>
              <a:rPr lang="ar-IQ" sz="2400" dirty="0" smtClean="0"/>
              <a:t>كما أن تأخير </a:t>
            </a:r>
            <a:r>
              <a:rPr lang="ar-IQ" sz="2400" dirty="0"/>
              <a:t>موعد الحصاد يؤدي الى زيادة </a:t>
            </a:r>
            <a:r>
              <a:rPr lang="ar-IQ" sz="2400" dirty="0" smtClean="0"/>
              <a:t>الحاصل،</a:t>
            </a:r>
            <a:endParaRPr lang="en-US" sz="2400" dirty="0"/>
          </a:p>
          <a:p>
            <a:pPr marL="177800" indent="-177800" algn="just" rtl="1">
              <a:lnSpc>
                <a:spcPct val="160000"/>
              </a:lnSpc>
              <a:buFontTx/>
              <a:buChar char="-"/>
            </a:pPr>
            <a:endParaRPr lang="ar-IQ" sz="2400" b="1" dirty="0" smtClean="0">
              <a:cs typeface="+mj-cs"/>
            </a:endParaRPr>
          </a:p>
          <a:p>
            <a:pPr marL="0" indent="0" algn="just" rtl="1">
              <a:lnSpc>
                <a:spcPct val="160000"/>
              </a:lnSpc>
              <a:buNone/>
            </a:pPr>
            <a:endParaRPr lang="ar-IQ" sz="2400" b="1" dirty="0" smtClean="0">
              <a:cs typeface="+mj-cs"/>
            </a:endParaRPr>
          </a:p>
          <a:p>
            <a:pPr algn="just" rtl="1">
              <a:lnSpc>
                <a:spcPct val="150000"/>
              </a:lnSpc>
              <a:buFontTx/>
              <a:buChar char="-"/>
            </a:pPr>
            <a:endParaRPr lang="ar-IQ" sz="2400" b="1" dirty="0" smtClean="0">
              <a:cs typeface="+mj-cs"/>
            </a:endParaRPr>
          </a:p>
          <a:p>
            <a:pPr marL="0" indent="0" algn="just" rtl="1">
              <a:lnSpc>
                <a:spcPct val="150000"/>
              </a:lnSpc>
              <a:buNone/>
            </a:pPr>
            <a:endParaRPr lang="ar-IQ" sz="2400" dirty="0"/>
          </a:p>
        </p:txBody>
      </p:sp>
    </p:spTree>
    <p:extLst>
      <p:ext uri="{BB962C8B-B14F-4D97-AF65-F5344CB8AC3E}">
        <p14:creationId xmlns:p14="http://schemas.microsoft.com/office/powerpoint/2010/main" val="10268869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a:bodyPr>
          <a:lstStyle/>
          <a:p>
            <a:pPr marL="177800" indent="-177800" algn="just" rtl="1">
              <a:lnSpc>
                <a:spcPct val="160000"/>
              </a:lnSpc>
              <a:buFontTx/>
              <a:buChar char="-"/>
            </a:pPr>
            <a:r>
              <a:rPr lang="ar-IQ" sz="2400" b="1" dirty="0" smtClean="0">
                <a:cs typeface="+mj-cs"/>
              </a:rPr>
              <a:t>النضج و كمية الحاصل</a:t>
            </a:r>
          </a:p>
          <a:p>
            <a:pPr marL="177800" indent="-177800" algn="just" rtl="1">
              <a:lnSpc>
                <a:spcPct val="160000"/>
              </a:lnSpc>
              <a:buFontTx/>
              <a:buChar char="-"/>
            </a:pPr>
            <a:r>
              <a:rPr lang="ar-IQ" sz="2400" dirty="0" smtClean="0"/>
              <a:t>يتراوح الحاصل </a:t>
            </a:r>
            <a:r>
              <a:rPr lang="ar-IQ" sz="2400" dirty="0"/>
              <a:t>في البطاطا الحلوة من </a:t>
            </a:r>
            <a:r>
              <a:rPr lang="en-US" sz="2400" dirty="0"/>
              <a:t>6 </a:t>
            </a:r>
            <a:r>
              <a:rPr lang="ar-IQ" sz="2400" dirty="0"/>
              <a:t>– </a:t>
            </a:r>
            <a:r>
              <a:rPr lang="en-US" sz="2400" dirty="0"/>
              <a:t>8</a:t>
            </a:r>
            <a:r>
              <a:rPr lang="ar-IQ" sz="2400" dirty="0"/>
              <a:t> طن/ </a:t>
            </a:r>
            <a:r>
              <a:rPr lang="ar-IQ" sz="2400" dirty="0" smtClean="0"/>
              <a:t>دونم</a:t>
            </a:r>
          </a:p>
          <a:p>
            <a:pPr marL="177800" indent="-177800" algn="just" rtl="1">
              <a:lnSpc>
                <a:spcPct val="160000"/>
              </a:lnSpc>
              <a:buFontTx/>
              <a:buChar char="-"/>
            </a:pPr>
            <a:r>
              <a:rPr lang="ar-IQ" sz="2400" dirty="0" smtClean="0"/>
              <a:t> </a:t>
            </a:r>
            <a:r>
              <a:rPr lang="ar-IQ" sz="2400" dirty="0"/>
              <a:t>اعتمادا على الصنف ونوع التربة وطريقة وموعد الزراعة وعمليات الخدمة والاصابة بالحشرات والامراض التي تصيب المحصول</a:t>
            </a:r>
            <a:r>
              <a:rPr lang="ar-IQ" sz="2400" dirty="0" smtClean="0"/>
              <a:t>............. يتبع</a:t>
            </a:r>
            <a:endParaRPr lang="ar-IQ" sz="2400" b="1" dirty="0" smtClean="0">
              <a:cs typeface="+mj-cs"/>
            </a:endParaRPr>
          </a:p>
          <a:p>
            <a:pPr marL="177800" indent="-177800" algn="just" rtl="1">
              <a:lnSpc>
                <a:spcPct val="160000"/>
              </a:lnSpc>
              <a:buFontTx/>
              <a:buChar char="-"/>
            </a:pPr>
            <a:endParaRPr lang="ar-IQ" sz="2400" b="1" dirty="0" smtClean="0">
              <a:cs typeface="+mj-cs"/>
            </a:endParaRPr>
          </a:p>
          <a:p>
            <a:pPr algn="just" rtl="1">
              <a:lnSpc>
                <a:spcPct val="150000"/>
              </a:lnSpc>
              <a:buFontTx/>
              <a:buChar char="-"/>
            </a:pPr>
            <a:endParaRPr lang="ar-IQ" sz="2400" b="1" dirty="0" smtClean="0">
              <a:cs typeface="+mj-cs"/>
            </a:endParaRPr>
          </a:p>
          <a:p>
            <a:pPr marL="0" indent="0" algn="just" rtl="1">
              <a:lnSpc>
                <a:spcPct val="150000"/>
              </a:lnSpc>
              <a:buNone/>
            </a:pPr>
            <a:endParaRPr lang="ar-IQ" sz="2400" dirty="0"/>
          </a:p>
        </p:txBody>
      </p:sp>
    </p:spTree>
    <p:extLst>
      <p:ext uri="{BB962C8B-B14F-4D97-AF65-F5344CB8AC3E}">
        <p14:creationId xmlns:p14="http://schemas.microsoft.com/office/powerpoint/2010/main" val="26620588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fontScale="92500" lnSpcReduction="10000"/>
          </a:bodyPr>
          <a:lstStyle/>
          <a:p>
            <a:pPr marL="177800" indent="-177800" algn="just" rtl="1">
              <a:buFontTx/>
              <a:buChar char="-"/>
            </a:pPr>
            <a:r>
              <a:rPr lang="ar-IQ" sz="2400" b="1" dirty="0" smtClean="0">
                <a:cs typeface="+mj-cs"/>
              </a:rPr>
              <a:t>التجفيف </a:t>
            </a:r>
            <a:r>
              <a:rPr lang="ar-IQ" sz="2400" b="1" dirty="0">
                <a:cs typeface="+mj-cs"/>
              </a:rPr>
              <a:t>الوقائي ( العلاج التجفيفي ) : </a:t>
            </a:r>
            <a:r>
              <a:rPr lang="en-US" sz="2400" b="1" dirty="0">
                <a:cs typeface="+mj-cs"/>
              </a:rPr>
              <a:t>Curing  </a:t>
            </a:r>
            <a:endParaRPr lang="ar-IQ" sz="2400" b="1" dirty="0" smtClean="0">
              <a:cs typeface="+mj-cs"/>
            </a:endParaRPr>
          </a:p>
          <a:p>
            <a:pPr marL="177800" indent="-177800" algn="just" rtl="1">
              <a:lnSpc>
                <a:spcPct val="150000"/>
              </a:lnSpc>
              <a:buFontTx/>
              <a:buChar char="-"/>
            </a:pPr>
            <a:r>
              <a:rPr lang="ar-IQ" sz="2400" dirty="0"/>
              <a:t> </a:t>
            </a:r>
            <a:r>
              <a:rPr lang="ar-IQ" sz="2400" dirty="0">
                <a:cs typeface="+mj-cs"/>
              </a:rPr>
              <a:t>تستغرق عملية العلاج التجفيفي من بضعة ايام الى اربعة اسابيع وتجرى قبل عملية التخزين </a:t>
            </a:r>
            <a:r>
              <a:rPr lang="ar-IQ" sz="2400" dirty="0" smtClean="0">
                <a:cs typeface="+mj-cs"/>
              </a:rPr>
              <a:t>وذلك</a:t>
            </a:r>
          </a:p>
          <a:p>
            <a:pPr marL="177800" indent="-177800" algn="just" rtl="1">
              <a:lnSpc>
                <a:spcPct val="150000"/>
              </a:lnSpc>
              <a:buFontTx/>
              <a:buChar char="-"/>
            </a:pPr>
            <a:r>
              <a:rPr lang="ar-IQ" sz="2400" dirty="0" smtClean="0">
                <a:cs typeface="+mj-cs"/>
              </a:rPr>
              <a:t> </a:t>
            </a:r>
            <a:r>
              <a:rPr lang="ar-IQ" sz="2400" dirty="0">
                <a:cs typeface="+mj-cs"/>
              </a:rPr>
              <a:t>بوضع الجذور في غرفة بدرجة حرارة </a:t>
            </a:r>
            <a:r>
              <a:rPr lang="en-US" sz="2400" dirty="0">
                <a:cs typeface="+mj-cs"/>
              </a:rPr>
              <a:t>30</a:t>
            </a:r>
            <a:r>
              <a:rPr lang="ar-IQ" sz="2400" dirty="0">
                <a:cs typeface="+mj-cs"/>
              </a:rPr>
              <a:t> </a:t>
            </a:r>
            <a:r>
              <a:rPr lang="ar-IQ" sz="2400" dirty="0" smtClean="0">
                <a:cs typeface="+mj-cs"/>
              </a:rPr>
              <a:t>م◦ </a:t>
            </a:r>
            <a:r>
              <a:rPr lang="ar-IQ" sz="2400" dirty="0">
                <a:cs typeface="+mj-cs"/>
              </a:rPr>
              <a:t>ورطوبة </a:t>
            </a:r>
            <a:r>
              <a:rPr lang="en-US" sz="2400" dirty="0">
                <a:cs typeface="+mj-cs"/>
              </a:rPr>
              <a:t>85</a:t>
            </a:r>
            <a:r>
              <a:rPr lang="ar-IQ" sz="2400" dirty="0">
                <a:cs typeface="+mj-cs"/>
              </a:rPr>
              <a:t>%، </a:t>
            </a:r>
            <a:endParaRPr lang="ar-IQ" sz="2400" dirty="0" smtClean="0">
              <a:cs typeface="+mj-cs"/>
            </a:endParaRPr>
          </a:p>
          <a:p>
            <a:pPr marL="177800" indent="-177800" algn="just" rtl="1">
              <a:lnSpc>
                <a:spcPct val="150000"/>
              </a:lnSpc>
              <a:buFontTx/>
              <a:buChar char="-"/>
            </a:pPr>
            <a:r>
              <a:rPr lang="ar-IQ" sz="2400" dirty="0" smtClean="0">
                <a:cs typeface="+mj-cs"/>
              </a:rPr>
              <a:t>ويؤدي </a:t>
            </a:r>
            <a:r>
              <a:rPr lang="ar-IQ" sz="2400" dirty="0">
                <a:cs typeface="+mj-cs"/>
              </a:rPr>
              <a:t>انخفاض الحرارة والرطوبة </a:t>
            </a:r>
            <a:r>
              <a:rPr lang="ar-IQ" sz="2400" dirty="0" smtClean="0">
                <a:cs typeface="+mj-cs"/>
              </a:rPr>
              <a:t>الى زيادة  المدة،</a:t>
            </a:r>
          </a:p>
          <a:p>
            <a:pPr marL="177800" indent="-177800" algn="just" rtl="1">
              <a:lnSpc>
                <a:spcPct val="150000"/>
              </a:lnSpc>
              <a:buFontTx/>
              <a:buChar char="-"/>
            </a:pPr>
            <a:r>
              <a:rPr lang="ar-IQ" sz="2400" dirty="0" smtClean="0">
                <a:cs typeface="+mj-cs"/>
              </a:rPr>
              <a:t> </a:t>
            </a:r>
            <a:r>
              <a:rPr lang="ar-IQ" sz="2400" dirty="0">
                <a:cs typeface="+mj-cs"/>
              </a:rPr>
              <a:t>وتُسرع الرطوبة العالية في التئام الجذور بتكوين طبقة فلينية فوق الجرح والتقليل من الانكماش وفقد الماء اثناء فترة التجفيف, </a:t>
            </a:r>
            <a:endParaRPr lang="ar-IQ" sz="2400" dirty="0" smtClean="0">
              <a:cs typeface="+mj-cs"/>
            </a:endParaRPr>
          </a:p>
          <a:p>
            <a:pPr marL="177800" indent="-177800" algn="just" rtl="1">
              <a:lnSpc>
                <a:spcPct val="150000"/>
              </a:lnSpc>
              <a:buFontTx/>
              <a:buChar char="-"/>
            </a:pPr>
            <a:r>
              <a:rPr lang="ar-IQ" sz="2400" dirty="0" smtClean="0">
                <a:cs typeface="+mj-cs"/>
              </a:rPr>
              <a:t>وتصل </a:t>
            </a:r>
            <a:r>
              <a:rPr lang="ar-IQ" sz="2400" dirty="0">
                <a:cs typeface="+mj-cs"/>
              </a:rPr>
              <a:t>نسبة الفقد في الوزن الكلي اثناء </a:t>
            </a:r>
            <a:r>
              <a:rPr lang="ar-IQ" sz="2400" dirty="0" smtClean="0">
                <a:cs typeface="+mj-cs"/>
              </a:rPr>
              <a:t>هذه العملية حوالي </a:t>
            </a:r>
            <a:r>
              <a:rPr lang="en-US" sz="2400" dirty="0">
                <a:cs typeface="+mj-cs"/>
              </a:rPr>
              <a:t>5 </a:t>
            </a:r>
            <a:r>
              <a:rPr lang="ar-IQ" sz="2400" dirty="0">
                <a:cs typeface="+mj-cs"/>
              </a:rPr>
              <a:t>– </a:t>
            </a:r>
            <a:r>
              <a:rPr lang="en-US" sz="2400" dirty="0">
                <a:cs typeface="+mj-cs"/>
              </a:rPr>
              <a:t>10</a:t>
            </a:r>
            <a:r>
              <a:rPr lang="ar-IQ" sz="2400" dirty="0">
                <a:cs typeface="+mj-cs"/>
              </a:rPr>
              <a:t> % نتيجة لتبخر الماء واستهلاك المواد الصلبة في التنفس. </a:t>
            </a:r>
            <a:r>
              <a:rPr lang="ar-IQ" sz="2400" dirty="0" smtClean="0">
                <a:cs typeface="+mj-cs"/>
              </a:rPr>
              <a:t>........................... يتبع</a:t>
            </a:r>
            <a:endParaRPr lang="en-US" sz="2400" dirty="0">
              <a:cs typeface="+mj-cs"/>
            </a:endParaRPr>
          </a:p>
          <a:p>
            <a:pPr marL="177800" indent="-177800" algn="r" rtl="1">
              <a:lnSpc>
                <a:spcPct val="160000"/>
              </a:lnSpc>
              <a:buFontTx/>
              <a:buChar char="-"/>
            </a:pPr>
            <a:endParaRPr lang="ar-IQ" sz="2400" b="1" dirty="0" smtClean="0">
              <a:cs typeface="+mj-cs"/>
            </a:endParaRPr>
          </a:p>
          <a:p>
            <a:pPr algn="just" rtl="1">
              <a:lnSpc>
                <a:spcPct val="150000"/>
              </a:lnSpc>
              <a:buFontTx/>
              <a:buChar char="-"/>
            </a:pPr>
            <a:endParaRPr lang="ar-IQ" sz="2400" b="1" dirty="0" smtClean="0">
              <a:cs typeface="+mj-cs"/>
            </a:endParaRPr>
          </a:p>
          <a:p>
            <a:pPr marL="0" indent="0" algn="just" rtl="1">
              <a:lnSpc>
                <a:spcPct val="150000"/>
              </a:lnSpc>
              <a:buNone/>
            </a:pPr>
            <a:endParaRPr lang="ar-IQ" sz="2400" dirty="0"/>
          </a:p>
        </p:txBody>
      </p:sp>
    </p:spTree>
    <p:extLst>
      <p:ext uri="{BB962C8B-B14F-4D97-AF65-F5344CB8AC3E}">
        <p14:creationId xmlns:p14="http://schemas.microsoft.com/office/powerpoint/2010/main" val="16018150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a:bodyPr>
          <a:lstStyle/>
          <a:p>
            <a:pPr marL="177800" indent="-177800" algn="just" rtl="1">
              <a:buFontTx/>
              <a:buChar char="-"/>
            </a:pPr>
            <a:r>
              <a:rPr lang="ar-IQ" sz="2400" b="1" dirty="0" smtClean="0"/>
              <a:t>التخزين</a:t>
            </a:r>
          </a:p>
          <a:p>
            <a:pPr marL="0" indent="0" algn="just" rtl="1">
              <a:buNone/>
            </a:pPr>
            <a:r>
              <a:rPr lang="en-US" sz="2400" b="1" dirty="0"/>
              <a:t>1</a:t>
            </a:r>
            <a:r>
              <a:rPr lang="ar-IQ" sz="2400" b="1" dirty="0" smtClean="0"/>
              <a:t>-</a:t>
            </a:r>
            <a:r>
              <a:rPr lang="ar-IQ" sz="2400" dirty="0" smtClean="0"/>
              <a:t> </a:t>
            </a:r>
            <a:r>
              <a:rPr lang="ar-IQ" sz="2400" b="1" dirty="0"/>
              <a:t>التخزين </a:t>
            </a:r>
            <a:r>
              <a:rPr lang="ar-IQ" sz="2400" b="1" dirty="0" smtClean="0"/>
              <a:t>المؤقت</a:t>
            </a:r>
          </a:p>
          <a:p>
            <a:pPr marL="177800" indent="-177800" algn="just" rtl="1">
              <a:lnSpc>
                <a:spcPct val="150000"/>
              </a:lnSpc>
              <a:buFontTx/>
              <a:buChar char="-"/>
            </a:pPr>
            <a:r>
              <a:rPr lang="ar-IQ" sz="2400" b="1" dirty="0"/>
              <a:t> </a:t>
            </a:r>
            <a:r>
              <a:rPr lang="ar-IQ" sz="2400" dirty="0">
                <a:cs typeface="+mj-cs"/>
              </a:rPr>
              <a:t>يتم بعد قلع الحاصل وتركه في التربة لمدة </a:t>
            </a:r>
            <a:r>
              <a:rPr lang="en-US" sz="2400" dirty="0">
                <a:cs typeface="+mj-cs"/>
              </a:rPr>
              <a:t>1 </a:t>
            </a:r>
            <a:r>
              <a:rPr lang="ar-IQ" sz="2400" dirty="0" smtClean="0">
                <a:cs typeface="+mj-cs"/>
              </a:rPr>
              <a:t>–</a:t>
            </a:r>
            <a:r>
              <a:rPr lang="en-US" sz="2400" dirty="0" smtClean="0">
                <a:cs typeface="+mj-cs"/>
              </a:rPr>
              <a:t> 3</a:t>
            </a:r>
            <a:r>
              <a:rPr lang="ar-IQ" sz="2400" dirty="0" smtClean="0">
                <a:cs typeface="+mj-cs"/>
              </a:rPr>
              <a:t>أشهر </a:t>
            </a:r>
            <a:r>
              <a:rPr lang="ar-IQ" sz="2400" dirty="0">
                <a:cs typeface="+mj-cs"/>
              </a:rPr>
              <a:t>مع منع الري </a:t>
            </a:r>
            <a:r>
              <a:rPr lang="ar-IQ" sz="2400" dirty="0" smtClean="0">
                <a:cs typeface="+mj-cs"/>
              </a:rPr>
              <a:t>عنه,</a:t>
            </a:r>
          </a:p>
          <a:p>
            <a:pPr marL="177800" indent="-177800" algn="just" rtl="1">
              <a:lnSpc>
                <a:spcPct val="150000"/>
              </a:lnSpc>
              <a:buFontTx/>
              <a:buChar char="-"/>
            </a:pPr>
            <a:r>
              <a:rPr lang="ar-IQ" sz="2400" dirty="0" smtClean="0">
                <a:cs typeface="+mj-cs"/>
              </a:rPr>
              <a:t>ويستعمل </a:t>
            </a:r>
            <a:r>
              <a:rPr lang="ar-IQ" sz="2400" dirty="0">
                <a:cs typeface="+mj-cs"/>
              </a:rPr>
              <a:t>هذا النوع من التخزين في المناطق غير الممطرة, </a:t>
            </a:r>
            <a:endParaRPr lang="ar-IQ" sz="2400" dirty="0" smtClean="0">
              <a:cs typeface="+mj-cs"/>
            </a:endParaRPr>
          </a:p>
          <a:p>
            <a:pPr marL="177800" indent="-177800" algn="just" rtl="1">
              <a:lnSpc>
                <a:spcPct val="150000"/>
              </a:lnSpc>
              <a:buFontTx/>
              <a:buChar char="-"/>
            </a:pPr>
            <a:r>
              <a:rPr lang="ar-IQ" sz="2400" dirty="0" smtClean="0">
                <a:cs typeface="+mj-cs"/>
              </a:rPr>
              <a:t>ومن </a:t>
            </a:r>
            <a:r>
              <a:rPr lang="ar-IQ" sz="2400" dirty="0">
                <a:cs typeface="+mj-cs"/>
              </a:rPr>
              <a:t>عيوبه ارتفاع نسبة التلف في الجذور نتيجة لاصابتها بالامراض، </a:t>
            </a:r>
            <a:endParaRPr lang="ar-IQ" sz="2400" dirty="0" smtClean="0">
              <a:cs typeface="+mj-cs"/>
            </a:endParaRPr>
          </a:p>
          <a:p>
            <a:pPr marL="177800" indent="-177800" algn="just" rtl="1">
              <a:lnSpc>
                <a:spcPct val="150000"/>
              </a:lnSpc>
              <a:buFontTx/>
              <a:buChar char="-"/>
            </a:pPr>
            <a:r>
              <a:rPr lang="ar-IQ" sz="2400" dirty="0" smtClean="0">
                <a:cs typeface="+mj-cs"/>
              </a:rPr>
              <a:t>كما </a:t>
            </a:r>
            <a:r>
              <a:rPr lang="ar-IQ" sz="2400" dirty="0">
                <a:cs typeface="+mj-cs"/>
              </a:rPr>
              <a:t>يمكن حفظ الجذور في اماكن مظللة لمدة </a:t>
            </a:r>
            <a:r>
              <a:rPr lang="en-US" sz="2400" dirty="0">
                <a:cs typeface="+mj-cs"/>
              </a:rPr>
              <a:t>1 </a:t>
            </a:r>
            <a:r>
              <a:rPr lang="ar-IQ" sz="2400" dirty="0">
                <a:cs typeface="+mj-cs"/>
              </a:rPr>
              <a:t>– </a:t>
            </a:r>
            <a:r>
              <a:rPr lang="en-US" sz="2400" dirty="0">
                <a:cs typeface="+mj-cs"/>
              </a:rPr>
              <a:t>1.5</a:t>
            </a:r>
            <a:r>
              <a:rPr lang="ar-IQ" sz="2400" dirty="0">
                <a:cs typeface="+mj-cs"/>
              </a:rPr>
              <a:t> شهر على شرط ان لاتقل درجة الحرارة عن </a:t>
            </a:r>
            <a:r>
              <a:rPr lang="en-US" sz="2400" dirty="0">
                <a:cs typeface="+mj-cs"/>
              </a:rPr>
              <a:t>11</a:t>
            </a:r>
            <a:r>
              <a:rPr lang="ar-IQ" sz="2400" dirty="0">
                <a:cs typeface="+mj-cs"/>
              </a:rPr>
              <a:t> </a:t>
            </a:r>
            <a:r>
              <a:rPr lang="ar-IQ" sz="2400" dirty="0" smtClean="0">
                <a:cs typeface="+mj-cs"/>
              </a:rPr>
              <a:t>م◦</a:t>
            </a:r>
            <a:endParaRPr lang="ar-IQ" sz="2400" b="1" dirty="0" smtClean="0">
              <a:cs typeface="+mj-cs"/>
            </a:endParaRPr>
          </a:p>
          <a:p>
            <a:pPr marL="0" indent="0" algn="just" rtl="1">
              <a:lnSpc>
                <a:spcPct val="150000"/>
              </a:lnSpc>
              <a:buNone/>
            </a:pPr>
            <a:endParaRPr lang="ar-IQ" sz="2400" dirty="0"/>
          </a:p>
        </p:txBody>
      </p:sp>
    </p:spTree>
    <p:extLst>
      <p:ext uri="{BB962C8B-B14F-4D97-AF65-F5344CB8AC3E}">
        <p14:creationId xmlns:p14="http://schemas.microsoft.com/office/powerpoint/2010/main" val="13216251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lnSpcReduction="10000"/>
          </a:bodyPr>
          <a:lstStyle/>
          <a:p>
            <a:pPr marL="0" indent="0" algn="just" rtl="1">
              <a:buNone/>
            </a:pPr>
            <a:r>
              <a:rPr lang="en-US" sz="2400" b="1" dirty="0">
                <a:cs typeface="+mj-cs"/>
              </a:rPr>
              <a:t>2</a:t>
            </a:r>
            <a:r>
              <a:rPr lang="ar-IQ" sz="2400" b="1" dirty="0">
                <a:cs typeface="+mj-cs"/>
              </a:rPr>
              <a:t>- التخزين لفترة طويلة</a:t>
            </a:r>
            <a:r>
              <a:rPr lang="ar-IQ" sz="2400" dirty="0">
                <a:cs typeface="+mj-cs"/>
              </a:rPr>
              <a:t> </a:t>
            </a:r>
            <a:endParaRPr lang="ar-IQ" sz="2400" dirty="0" smtClean="0">
              <a:cs typeface="+mj-cs"/>
            </a:endParaRPr>
          </a:p>
          <a:p>
            <a:pPr marL="177800" indent="-177800" algn="just" rtl="1">
              <a:lnSpc>
                <a:spcPct val="150000"/>
              </a:lnSpc>
              <a:buFontTx/>
              <a:buChar char="-"/>
            </a:pPr>
            <a:r>
              <a:rPr lang="ar-IQ" sz="2400" dirty="0" smtClean="0">
                <a:cs typeface="+mj-cs"/>
              </a:rPr>
              <a:t>تخزن </a:t>
            </a:r>
            <a:r>
              <a:rPr lang="ar-IQ" sz="2400" dirty="0">
                <a:cs typeface="+mj-cs"/>
              </a:rPr>
              <a:t>الجذور لمدة </a:t>
            </a:r>
            <a:r>
              <a:rPr lang="en-US" sz="2400" dirty="0">
                <a:cs typeface="+mj-cs"/>
              </a:rPr>
              <a:t>4 </a:t>
            </a:r>
            <a:r>
              <a:rPr lang="ar-IQ" sz="2400" dirty="0">
                <a:cs typeface="+mj-cs"/>
              </a:rPr>
              <a:t>– </a:t>
            </a:r>
            <a:r>
              <a:rPr lang="en-US" sz="2400" dirty="0">
                <a:cs typeface="+mj-cs"/>
              </a:rPr>
              <a:t>6</a:t>
            </a:r>
            <a:r>
              <a:rPr lang="ar-IQ" sz="2400" dirty="0">
                <a:cs typeface="+mj-cs"/>
              </a:rPr>
              <a:t> أشهر لاطالة موسم التسويق والمحافظة على الجذور الصغيرة, </a:t>
            </a:r>
            <a:endParaRPr lang="ar-IQ" sz="2400" dirty="0" smtClean="0">
              <a:cs typeface="+mj-cs"/>
            </a:endParaRPr>
          </a:p>
          <a:p>
            <a:pPr marL="177800" indent="-177800" algn="just" rtl="1">
              <a:lnSpc>
                <a:spcPct val="150000"/>
              </a:lnSpc>
              <a:buFontTx/>
              <a:buChar char="-"/>
            </a:pPr>
            <a:r>
              <a:rPr lang="ar-IQ" sz="2400" dirty="0" smtClean="0">
                <a:cs typeface="+mj-cs"/>
              </a:rPr>
              <a:t>وبينت </a:t>
            </a:r>
            <a:r>
              <a:rPr lang="ar-IQ" sz="2400" dirty="0">
                <a:cs typeface="+mj-cs"/>
              </a:rPr>
              <a:t>التجارب بانه يمكن خزن جذور البطاطا الحلوة على درجة </a:t>
            </a:r>
            <a:r>
              <a:rPr lang="en-US" sz="2400" dirty="0">
                <a:cs typeface="+mj-cs"/>
              </a:rPr>
              <a:t>15.5 – 12.5</a:t>
            </a:r>
            <a:r>
              <a:rPr lang="ar-IQ" sz="2400" dirty="0" smtClean="0">
                <a:cs typeface="+mj-cs"/>
              </a:rPr>
              <a:t>م◦ </a:t>
            </a:r>
            <a:r>
              <a:rPr lang="ar-IQ" sz="2400" dirty="0">
                <a:cs typeface="+mj-cs"/>
              </a:rPr>
              <a:t>ورطوبة</a:t>
            </a:r>
            <a:r>
              <a:rPr lang="en-US" sz="2400" dirty="0">
                <a:cs typeface="+mj-cs"/>
              </a:rPr>
              <a:t>90 – 80 </a:t>
            </a:r>
            <a:r>
              <a:rPr lang="ar-IQ" sz="2400" dirty="0">
                <a:cs typeface="+mj-cs"/>
              </a:rPr>
              <a:t> % </a:t>
            </a:r>
            <a:r>
              <a:rPr lang="ar-IQ" sz="2400" dirty="0" smtClean="0">
                <a:cs typeface="+mj-cs"/>
              </a:rPr>
              <a:t>لفترة</a:t>
            </a:r>
            <a:r>
              <a:rPr lang="en-US" sz="2400" dirty="0" smtClean="0">
                <a:cs typeface="+mj-cs"/>
              </a:rPr>
              <a:t> 6 </a:t>
            </a:r>
            <a:r>
              <a:rPr lang="en-US" sz="2400" dirty="0">
                <a:cs typeface="+mj-cs"/>
              </a:rPr>
              <a:t>– 4  </a:t>
            </a:r>
            <a:r>
              <a:rPr lang="ar-IQ" sz="2400" dirty="0">
                <a:cs typeface="+mj-cs"/>
              </a:rPr>
              <a:t>أشهر، </a:t>
            </a:r>
            <a:endParaRPr lang="ar-IQ" sz="2400" dirty="0" smtClean="0">
              <a:cs typeface="+mj-cs"/>
            </a:endParaRPr>
          </a:p>
          <a:p>
            <a:pPr marL="177800" indent="-177800" algn="just" rtl="1">
              <a:lnSpc>
                <a:spcPct val="150000"/>
              </a:lnSpc>
              <a:buFontTx/>
              <a:buChar char="-"/>
            </a:pPr>
            <a:r>
              <a:rPr lang="ar-IQ" sz="2400" dirty="0" smtClean="0">
                <a:cs typeface="+mj-cs"/>
              </a:rPr>
              <a:t>ولاجل </a:t>
            </a:r>
            <a:r>
              <a:rPr lang="ar-IQ" sz="2400" dirty="0">
                <a:cs typeface="+mj-cs"/>
              </a:rPr>
              <a:t>ضمان الخزن لمدة طويلة يجب ان تكون الجذور ناضجة قبل الحصاد وخالية من الجروح والخدوش والامراض واجراء عملية التجفيف الوقائي قبل التخزين. </a:t>
            </a:r>
            <a:endParaRPr lang="ar-IQ" sz="2400" dirty="0" smtClean="0">
              <a:cs typeface="+mj-cs"/>
            </a:endParaRPr>
          </a:p>
          <a:p>
            <a:pPr marL="177800" indent="-177800" algn="just" rtl="1">
              <a:lnSpc>
                <a:spcPct val="150000"/>
              </a:lnSpc>
              <a:buFontTx/>
              <a:buChar char="-"/>
            </a:pP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28616629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fontScale="85000" lnSpcReduction="10000"/>
          </a:bodyPr>
          <a:lstStyle/>
          <a:p>
            <a:pPr marL="177800" indent="-177800" algn="just" rtl="1">
              <a:buFontTx/>
              <a:buChar char="-"/>
            </a:pPr>
            <a:r>
              <a:rPr lang="ar-IQ" sz="2400" b="1" dirty="0" smtClean="0"/>
              <a:t>لون </a:t>
            </a:r>
            <a:r>
              <a:rPr lang="ar-IQ" sz="2400" b="1" dirty="0"/>
              <a:t>الجذور وموقع تكوين </a:t>
            </a:r>
            <a:r>
              <a:rPr lang="ar-IQ" sz="2400" b="1" dirty="0" smtClean="0"/>
              <a:t>الصبغات</a:t>
            </a:r>
          </a:p>
          <a:p>
            <a:pPr marL="177800" indent="-177800" algn="just" rtl="1">
              <a:lnSpc>
                <a:spcPct val="150000"/>
              </a:lnSpc>
              <a:buFontTx/>
              <a:buChar char="-"/>
            </a:pPr>
            <a:r>
              <a:rPr lang="ar-IQ" sz="2400" dirty="0">
                <a:cs typeface="+mj-cs"/>
              </a:rPr>
              <a:t> تختلف الوان جذور البطاطا الحلوة باختلاف الاصناف فبعضها يكون لونها احمر من الخارج وبعضها ذات لون اصفر, </a:t>
            </a:r>
            <a:r>
              <a:rPr lang="ar-IQ" sz="2400" dirty="0" smtClean="0">
                <a:cs typeface="+mj-cs"/>
              </a:rPr>
              <a:t>ويرجع </a:t>
            </a:r>
            <a:r>
              <a:rPr lang="ar-IQ" sz="2400" dirty="0">
                <a:cs typeface="+mj-cs"/>
              </a:rPr>
              <a:t>اللون الاحمر الى صبغة </a:t>
            </a:r>
            <a:r>
              <a:rPr lang="ar-IQ" sz="2400" dirty="0" smtClean="0">
                <a:cs typeface="+mj-cs"/>
              </a:rPr>
              <a:t>الانثوسيانين،</a:t>
            </a:r>
          </a:p>
          <a:p>
            <a:pPr marL="177800" indent="-177800" algn="just" rtl="1">
              <a:lnSpc>
                <a:spcPct val="150000"/>
              </a:lnSpc>
              <a:buFontTx/>
              <a:buChar char="-"/>
            </a:pPr>
            <a:r>
              <a:rPr lang="ar-IQ" sz="2400" dirty="0" smtClean="0">
                <a:cs typeface="+mj-cs"/>
              </a:rPr>
              <a:t>وتختلف </a:t>
            </a:r>
            <a:r>
              <a:rPr lang="ar-IQ" sz="2400" dirty="0">
                <a:cs typeface="+mj-cs"/>
              </a:rPr>
              <a:t>الاصناف في محتويات الجذور من الكاروتين، </a:t>
            </a:r>
            <a:r>
              <a:rPr lang="ar-IQ" sz="2400" dirty="0" smtClean="0">
                <a:cs typeface="+mj-cs"/>
              </a:rPr>
              <a:t>يوجد </a:t>
            </a:r>
            <a:r>
              <a:rPr lang="ar-IQ" sz="2400" dirty="0"/>
              <a:t>البيتاكاروتين بتركيز </a:t>
            </a:r>
            <a:r>
              <a:rPr lang="ar-IQ" sz="2400" dirty="0" smtClean="0"/>
              <a:t>عالٍ في</a:t>
            </a:r>
            <a:r>
              <a:rPr lang="ar-IQ" sz="2400" dirty="0" smtClean="0">
                <a:cs typeface="+mj-cs"/>
              </a:rPr>
              <a:t> الاصناف </a:t>
            </a:r>
            <a:r>
              <a:rPr lang="ar-IQ" sz="2400" dirty="0">
                <a:cs typeface="+mj-cs"/>
              </a:rPr>
              <a:t>ذات اللحم الاصفر او </a:t>
            </a:r>
            <a:r>
              <a:rPr lang="ar-IQ" sz="2400" dirty="0" smtClean="0">
                <a:cs typeface="+mj-cs"/>
              </a:rPr>
              <a:t>البرتقالي، </a:t>
            </a:r>
          </a:p>
          <a:p>
            <a:pPr marL="177800" indent="-177800" algn="just" rtl="1">
              <a:lnSpc>
                <a:spcPct val="150000"/>
              </a:lnSpc>
              <a:buFontTx/>
              <a:buChar char="-"/>
            </a:pPr>
            <a:r>
              <a:rPr lang="ar-IQ" sz="2400" dirty="0" smtClean="0">
                <a:cs typeface="+mj-cs"/>
              </a:rPr>
              <a:t>كما </a:t>
            </a:r>
            <a:r>
              <a:rPr lang="ar-IQ" sz="2400" dirty="0">
                <a:cs typeface="+mj-cs"/>
              </a:rPr>
              <a:t>ان صبغة الانثوسيانين والكاروتين لاتنتقلان من الساق الى الجذر وانما تتكونان في الجذر، </a:t>
            </a:r>
            <a:endParaRPr lang="ar-IQ" sz="2400" dirty="0" smtClean="0">
              <a:cs typeface="+mj-cs"/>
            </a:endParaRPr>
          </a:p>
          <a:p>
            <a:pPr marL="177800" indent="-177800" algn="just" rtl="1">
              <a:lnSpc>
                <a:spcPct val="150000"/>
              </a:lnSpc>
              <a:buFontTx/>
              <a:buChar char="-"/>
            </a:pPr>
            <a:r>
              <a:rPr lang="ar-IQ" sz="2400" dirty="0" smtClean="0">
                <a:cs typeface="+mj-cs"/>
              </a:rPr>
              <a:t>إذ </a:t>
            </a:r>
            <a:r>
              <a:rPr lang="ar-IQ" sz="2400" dirty="0">
                <a:cs typeface="+mj-cs"/>
              </a:rPr>
              <a:t>وجد ان تطعيم اصناف غنية بالكاروتين على جذور اصناف خالية من الكاروتين لم يتكون الكاروتين </a:t>
            </a:r>
            <a:r>
              <a:rPr lang="ar-IQ" sz="2400" dirty="0" smtClean="0">
                <a:cs typeface="+mj-cs"/>
              </a:rPr>
              <a:t>بالجذر،</a:t>
            </a:r>
          </a:p>
          <a:p>
            <a:pPr marL="177800" indent="-177800" algn="just" rtl="1">
              <a:lnSpc>
                <a:spcPct val="150000"/>
              </a:lnSpc>
              <a:buFontTx/>
              <a:buChar char="-"/>
            </a:pPr>
            <a:r>
              <a:rPr lang="ar-IQ" sz="2400" dirty="0" smtClean="0">
                <a:cs typeface="+mj-cs"/>
              </a:rPr>
              <a:t> مما يدل </a:t>
            </a:r>
            <a:r>
              <a:rPr lang="ar-IQ" sz="2400" dirty="0">
                <a:cs typeface="+mj-cs"/>
              </a:rPr>
              <a:t>على ان الكاروتين يتكون في الجذر ولا </a:t>
            </a:r>
            <a:r>
              <a:rPr lang="ar-IQ" sz="2400" dirty="0" smtClean="0">
                <a:cs typeface="+mj-cs"/>
              </a:rPr>
              <a:t>ينتقل اليه </a:t>
            </a:r>
            <a:r>
              <a:rPr lang="ar-IQ" sz="2400" dirty="0">
                <a:cs typeface="+mj-cs"/>
              </a:rPr>
              <a:t>من الساق ويعتمد ذلك </a:t>
            </a:r>
            <a:r>
              <a:rPr lang="ar-IQ" sz="2400" dirty="0" smtClean="0">
                <a:cs typeface="+mj-cs"/>
              </a:rPr>
              <a:t>على طبيعة </a:t>
            </a:r>
            <a:r>
              <a:rPr lang="ar-IQ" sz="2400" dirty="0">
                <a:cs typeface="+mj-cs"/>
              </a:rPr>
              <a:t>الصنف. </a:t>
            </a:r>
            <a:r>
              <a:rPr lang="ar-IQ" sz="2400" dirty="0" smtClean="0">
                <a:cs typeface="+mj-cs"/>
              </a:rPr>
              <a:t>................................... يتبع</a:t>
            </a:r>
            <a:endParaRPr lang="ar-IQ" sz="2400" dirty="0">
              <a:cs typeface="+mj-cs"/>
            </a:endParaRPr>
          </a:p>
          <a:p>
            <a:pPr marL="177800" indent="-177800" algn="just" rtl="1">
              <a:lnSpc>
                <a:spcPct val="150000"/>
              </a:lnSpc>
              <a:buFontTx/>
              <a:buChar char="-"/>
            </a:pPr>
            <a:endParaRPr lang="ar-IQ" sz="2400" dirty="0" smtClean="0">
              <a:cs typeface="+mj-cs"/>
            </a:endParaRPr>
          </a:p>
          <a:p>
            <a:pPr marL="177800" indent="-177800" algn="just" rtl="1">
              <a:lnSpc>
                <a:spcPct val="150000"/>
              </a:lnSpc>
              <a:buFontTx/>
              <a:buChar char="-"/>
            </a:pPr>
            <a:endParaRPr lang="ar-IQ" sz="2400" dirty="0">
              <a:cs typeface="+mj-cs"/>
            </a:endParaRPr>
          </a:p>
          <a:p>
            <a:pPr marL="177800" indent="-177800" algn="just" rtl="1">
              <a:lnSpc>
                <a:spcPct val="150000"/>
              </a:lnSpc>
              <a:buFontTx/>
              <a:buChar char="-"/>
            </a:pPr>
            <a:endParaRPr lang="ar-IQ" sz="2400" dirty="0" smtClean="0">
              <a:cs typeface="+mj-cs"/>
            </a:endParaRPr>
          </a:p>
          <a:p>
            <a:pPr marL="177800" indent="-177800" algn="just" rtl="1">
              <a:lnSpc>
                <a:spcPct val="150000"/>
              </a:lnSpc>
              <a:buFontTx/>
              <a:buChar char="-"/>
            </a:pPr>
            <a:endParaRPr lang="ar-IQ" sz="2400" dirty="0">
              <a:cs typeface="+mj-cs"/>
            </a:endParaRPr>
          </a:p>
          <a:p>
            <a:pPr marL="177800" indent="-177800" algn="just" rtl="1">
              <a:lnSpc>
                <a:spcPct val="150000"/>
              </a:lnSpc>
              <a:buFontTx/>
              <a:buChar char="-"/>
            </a:pPr>
            <a:endParaRPr lang="ar-IQ" sz="2400" dirty="0" smtClean="0">
              <a:cs typeface="+mj-cs"/>
            </a:endParaRPr>
          </a:p>
          <a:p>
            <a:pPr marL="177800" indent="-177800" algn="just" rtl="1">
              <a:lnSpc>
                <a:spcPct val="150000"/>
              </a:lnSpc>
              <a:buFontTx/>
              <a:buChar char="-"/>
            </a:pPr>
            <a:endParaRPr lang="ar-IQ" sz="2400" dirty="0">
              <a:cs typeface="+mj-cs"/>
            </a:endParaRPr>
          </a:p>
          <a:p>
            <a:pPr marL="177800" indent="-177800" algn="just" rtl="1">
              <a:lnSpc>
                <a:spcPct val="150000"/>
              </a:lnSpc>
              <a:buFontTx/>
              <a:buChar char="-"/>
            </a:pPr>
            <a:endParaRPr lang="ar-IQ" sz="2400" dirty="0" smtClean="0">
              <a:cs typeface="+mj-cs"/>
            </a:endParaRPr>
          </a:p>
          <a:p>
            <a:pPr marL="177800" indent="-177800" algn="just" rtl="1">
              <a:lnSpc>
                <a:spcPct val="150000"/>
              </a:lnSpc>
              <a:buFontTx/>
              <a:buChar char="-"/>
            </a:pPr>
            <a:endParaRPr lang="ar-IQ" sz="2400" dirty="0">
              <a:cs typeface="+mj-cs"/>
            </a:endParaRPr>
          </a:p>
          <a:p>
            <a:pPr marL="177800" indent="-177800" algn="just" rtl="1">
              <a:lnSpc>
                <a:spcPct val="150000"/>
              </a:lnSpc>
              <a:buFontTx/>
              <a:buChar char="-"/>
            </a:pPr>
            <a:endParaRPr lang="ar-IQ" sz="2400" dirty="0" smtClean="0">
              <a:cs typeface="+mj-cs"/>
            </a:endParaRPr>
          </a:p>
          <a:p>
            <a:pPr marL="177800" indent="-177800" algn="just" rtl="1">
              <a:lnSpc>
                <a:spcPct val="150000"/>
              </a:lnSpc>
              <a:buFontTx/>
              <a:buChar char="-"/>
            </a:pPr>
            <a:endParaRPr lang="ar-IQ" sz="2400" dirty="0">
              <a:cs typeface="+mj-cs"/>
            </a:endParaRPr>
          </a:p>
          <a:p>
            <a:pPr marL="177800" indent="-177800" algn="just" rtl="1">
              <a:lnSpc>
                <a:spcPct val="150000"/>
              </a:lnSpc>
              <a:buFontTx/>
              <a:buChar char="-"/>
            </a:pPr>
            <a:endParaRPr lang="ar-IQ" sz="2400" dirty="0" smtClean="0">
              <a:cs typeface="+mj-cs"/>
            </a:endParaRPr>
          </a:p>
          <a:p>
            <a:pPr marL="177800" indent="-177800" algn="just" rtl="1">
              <a:lnSpc>
                <a:spcPct val="150000"/>
              </a:lnSpc>
              <a:buFontTx/>
              <a:buChar char="-"/>
            </a:pPr>
            <a:endParaRPr lang="ar-IQ" sz="2400" dirty="0">
              <a:cs typeface="+mj-cs"/>
            </a:endParaRPr>
          </a:p>
          <a:p>
            <a:pPr marL="177800" indent="-177800" algn="just" rtl="1">
              <a:lnSpc>
                <a:spcPct val="150000"/>
              </a:lnSpc>
              <a:buFontTx/>
              <a:buChar char="-"/>
            </a:pPr>
            <a:endParaRPr lang="ar-IQ" sz="2400" dirty="0" smtClean="0">
              <a:cs typeface="+mj-cs"/>
            </a:endParaRPr>
          </a:p>
          <a:p>
            <a:pPr marL="177800" indent="-177800" algn="just" rtl="1">
              <a:lnSpc>
                <a:spcPct val="150000"/>
              </a:lnSpc>
              <a:buFontTx/>
              <a:buChar char="-"/>
            </a:pPr>
            <a:endParaRPr lang="ar-IQ" sz="2400" dirty="0">
              <a:cs typeface="+mj-cs"/>
            </a:endParaRPr>
          </a:p>
          <a:p>
            <a:pPr marL="177800" indent="-177800" algn="just" rtl="1">
              <a:lnSpc>
                <a:spcPct val="150000"/>
              </a:lnSpc>
              <a:buFontTx/>
              <a:buChar char="-"/>
            </a:pPr>
            <a:endParaRPr lang="ar-IQ" sz="2400" dirty="0" smtClean="0">
              <a:cs typeface="+mj-cs"/>
            </a:endParaRPr>
          </a:p>
          <a:p>
            <a:pPr marL="177800" indent="-177800" algn="just" rtl="1">
              <a:lnSpc>
                <a:spcPct val="150000"/>
              </a:lnSpc>
              <a:buFontTx/>
              <a:buChar char="-"/>
            </a:pPr>
            <a:endParaRPr lang="en-US" sz="2400" dirty="0">
              <a:cs typeface="+mj-cs"/>
            </a:endParaRPr>
          </a:p>
        </p:txBody>
      </p:sp>
    </p:spTree>
    <p:extLst>
      <p:ext uri="{BB962C8B-B14F-4D97-AF65-F5344CB8AC3E}">
        <p14:creationId xmlns:p14="http://schemas.microsoft.com/office/powerpoint/2010/main" val="338939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lstStyle/>
          <a:p>
            <a:pPr marL="0" indent="0" algn="r" rtl="1">
              <a:lnSpc>
                <a:spcPct val="150000"/>
              </a:lnSpc>
              <a:buNone/>
            </a:pPr>
            <a:r>
              <a:rPr lang="ar-IQ" b="1" dirty="0" smtClean="0">
                <a:cs typeface="+mj-cs"/>
              </a:rPr>
              <a:t>- الاسم </a:t>
            </a:r>
            <a:r>
              <a:rPr lang="ar-IQ" b="1" dirty="0">
                <a:cs typeface="+mj-cs"/>
              </a:rPr>
              <a:t>الانكليزي </a:t>
            </a:r>
            <a:r>
              <a:rPr lang="en-US" b="1" dirty="0">
                <a:cs typeface="+mj-cs"/>
              </a:rPr>
              <a:t>Sweet Potato</a:t>
            </a:r>
            <a:r>
              <a:rPr lang="en-US" dirty="0">
                <a:cs typeface="+mj-cs"/>
              </a:rPr>
              <a:t/>
            </a:r>
            <a:br>
              <a:rPr lang="en-US" dirty="0">
                <a:cs typeface="+mj-cs"/>
              </a:rPr>
            </a:br>
            <a:r>
              <a:rPr lang="ar-IQ" dirty="0" smtClean="0">
                <a:cs typeface="+mj-cs"/>
              </a:rPr>
              <a:t>- </a:t>
            </a:r>
            <a:r>
              <a:rPr lang="ar-IQ" b="1" dirty="0" smtClean="0">
                <a:cs typeface="+mj-cs"/>
              </a:rPr>
              <a:t>الاسم العلمي </a:t>
            </a:r>
            <a:r>
              <a:rPr lang="en-US" b="1" dirty="0"/>
              <a:t>L.</a:t>
            </a:r>
            <a:r>
              <a:rPr lang="ar-IQ" b="1" dirty="0" smtClean="0">
                <a:cs typeface="+mj-cs"/>
              </a:rPr>
              <a:t> </a:t>
            </a:r>
            <a:r>
              <a:rPr lang="en-US" b="1" i="1" dirty="0" smtClean="0">
                <a:cs typeface="+mj-cs"/>
              </a:rPr>
              <a:t>Ipomoea </a:t>
            </a:r>
            <a:r>
              <a:rPr lang="en-US" b="1" i="1" dirty="0" err="1">
                <a:cs typeface="+mj-cs"/>
              </a:rPr>
              <a:t>batatas</a:t>
            </a:r>
            <a:endParaRPr lang="ar-IQ" dirty="0">
              <a:cs typeface="+mj-cs"/>
            </a:endParaRPr>
          </a:p>
        </p:txBody>
      </p:sp>
    </p:spTree>
    <p:extLst>
      <p:ext uri="{BB962C8B-B14F-4D97-AF65-F5344CB8AC3E}">
        <p14:creationId xmlns:p14="http://schemas.microsoft.com/office/powerpoint/2010/main" val="34922822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marL="177800" indent="-177800" algn="just" rtl="1">
              <a:buFontTx/>
              <a:buChar char="-"/>
            </a:pPr>
            <a:r>
              <a:rPr lang="ar-IQ" sz="2400" b="1" dirty="0" smtClean="0">
                <a:cs typeface="+mj-cs"/>
              </a:rPr>
              <a:t>التغيرات </a:t>
            </a:r>
            <a:r>
              <a:rPr lang="ar-IQ" sz="2400" b="1" dirty="0">
                <a:cs typeface="+mj-cs"/>
              </a:rPr>
              <a:t>التي تحصل في جذور البطاطا الحلوة اثناء النضج </a:t>
            </a:r>
            <a:r>
              <a:rPr lang="ar-IQ" sz="2400" b="1" dirty="0" smtClean="0">
                <a:cs typeface="+mj-cs"/>
              </a:rPr>
              <a:t>والتخزين</a:t>
            </a:r>
          </a:p>
          <a:p>
            <a:pPr marL="177800" indent="-177800" algn="just" rtl="1">
              <a:lnSpc>
                <a:spcPct val="150000"/>
              </a:lnSpc>
              <a:buFontTx/>
              <a:buChar char="-"/>
            </a:pPr>
            <a:r>
              <a:rPr lang="ar-IQ" sz="2400" dirty="0">
                <a:cs typeface="+mj-cs"/>
              </a:rPr>
              <a:t>معظم الفقد الذي يحصل في الوزن يكون اثناء </a:t>
            </a:r>
            <a:r>
              <a:rPr lang="ar-IQ" sz="2400" dirty="0" smtClean="0">
                <a:cs typeface="+mj-cs"/>
              </a:rPr>
              <a:t>عملية </a:t>
            </a:r>
            <a:r>
              <a:rPr lang="ar-IQ" sz="2400" dirty="0">
                <a:cs typeface="+mj-cs"/>
              </a:rPr>
              <a:t>التجفيف الوقائي، </a:t>
            </a:r>
            <a:endParaRPr lang="ar-IQ" sz="2400" dirty="0" smtClean="0">
              <a:cs typeface="+mj-cs"/>
            </a:endParaRPr>
          </a:p>
          <a:p>
            <a:pPr marL="177800" indent="-177800" algn="just" rtl="1">
              <a:lnSpc>
                <a:spcPct val="150000"/>
              </a:lnSpc>
              <a:buFontTx/>
              <a:buChar char="-"/>
            </a:pPr>
            <a:r>
              <a:rPr lang="ar-IQ" sz="2400" dirty="0" smtClean="0">
                <a:cs typeface="+mj-cs"/>
              </a:rPr>
              <a:t>ويأتي </a:t>
            </a:r>
            <a:r>
              <a:rPr lang="ar-IQ" sz="2400" dirty="0">
                <a:cs typeface="+mj-cs"/>
              </a:rPr>
              <a:t>عن طريق فقدان الماء والسكريات اثناء التنفس، </a:t>
            </a:r>
            <a:endParaRPr lang="ar-IQ" sz="2400" dirty="0" smtClean="0">
              <a:cs typeface="+mj-cs"/>
            </a:endParaRPr>
          </a:p>
          <a:p>
            <a:pPr marL="177800" indent="-177800" algn="just" rtl="1">
              <a:lnSpc>
                <a:spcPct val="150000"/>
              </a:lnSpc>
              <a:buFontTx/>
              <a:buChar char="-"/>
            </a:pPr>
            <a:r>
              <a:rPr lang="ar-IQ" sz="2400" dirty="0" smtClean="0">
                <a:cs typeface="+mj-cs"/>
              </a:rPr>
              <a:t>كما </a:t>
            </a:r>
            <a:r>
              <a:rPr lang="ar-IQ" sz="2400" dirty="0">
                <a:cs typeface="+mj-cs"/>
              </a:rPr>
              <a:t>ان هناك </a:t>
            </a:r>
            <a:r>
              <a:rPr lang="ar-IQ" sz="2400" dirty="0" smtClean="0">
                <a:cs typeface="+mj-cs"/>
              </a:rPr>
              <a:t>انخفاضا </a:t>
            </a:r>
            <a:r>
              <a:rPr lang="ar-IQ" sz="2400" dirty="0">
                <a:cs typeface="+mj-cs"/>
              </a:rPr>
              <a:t>في نسبة النشأ وزيادة السكريات، </a:t>
            </a:r>
            <a:endParaRPr lang="ar-IQ" sz="2400" dirty="0" smtClean="0">
              <a:cs typeface="+mj-cs"/>
            </a:endParaRPr>
          </a:p>
          <a:p>
            <a:pPr marL="177800" indent="-177800" algn="just" rtl="1">
              <a:lnSpc>
                <a:spcPct val="150000"/>
              </a:lnSpc>
              <a:buFontTx/>
              <a:buChar char="-"/>
            </a:pPr>
            <a:r>
              <a:rPr lang="ar-IQ" sz="2400" dirty="0" smtClean="0">
                <a:cs typeface="+mj-cs"/>
              </a:rPr>
              <a:t>إذ </a:t>
            </a:r>
            <a:r>
              <a:rPr lang="ar-IQ" sz="2400" dirty="0">
                <a:cs typeface="+mj-cs"/>
              </a:rPr>
              <a:t>وجد زيادة في نسبة السكروز نتيجة لتحلل النشأ الى سكر تحت درجات الحرارة المنخفضة بالتخزين، </a:t>
            </a:r>
            <a:endParaRPr lang="ar-IQ" sz="2400" dirty="0" smtClean="0">
              <a:cs typeface="+mj-cs"/>
            </a:endParaRPr>
          </a:p>
          <a:p>
            <a:pPr marL="177800" indent="-177800" algn="just" rtl="1">
              <a:lnSpc>
                <a:spcPct val="150000"/>
              </a:lnSpc>
              <a:buFontTx/>
              <a:buChar char="-"/>
            </a:pPr>
            <a:r>
              <a:rPr lang="ar-IQ" sz="2400" dirty="0" smtClean="0">
                <a:cs typeface="+mj-cs"/>
              </a:rPr>
              <a:t>ويكون </a:t>
            </a:r>
            <a:r>
              <a:rPr lang="ar-IQ" sz="2400" dirty="0">
                <a:cs typeface="+mj-cs"/>
              </a:rPr>
              <a:t>اعلى تركيز للكاروتينات وقت الحصاد ثم يبدا </a:t>
            </a:r>
            <a:r>
              <a:rPr lang="ar-IQ" sz="2400" dirty="0" smtClean="0">
                <a:cs typeface="+mj-cs"/>
              </a:rPr>
              <a:t>بالنقصان</a:t>
            </a:r>
          </a:p>
          <a:p>
            <a:pPr marL="177800" indent="-177800" algn="just" rtl="1">
              <a:lnSpc>
                <a:spcPct val="150000"/>
              </a:lnSpc>
              <a:buFontTx/>
              <a:buChar char="-"/>
            </a:pPr>
            <a:r>
              <a:rPr lang="ar-IQ" sz="2400" dirty="0" smtClean="0">
                <a:cs typeface="+mj-cs"/>
              </a:rPr>
              <a:t> </a:t>
            </a:r>
            <a:r>
              <a:rPr lang="ar-IQ" sz="2400" dirty="0">
                <a:cs typeface="+mj-cs"/>
              </a:rPr>
              <a:t>وكذلك الحال بالنسبة لحامض الاسكوربيك.</a:t>
            </a:r>
            <a:r>
              <a:rPr lang="ar-IQ" sz="2400" dirty="0" smtClean="0">
                <a:cs typeface="+mj-cs"/>
              </a:rPr>
              <a:t> </a:t>
            </a:r>
            <a:endParaRPr lang="ar-IQ" sz="2400" dirty="0" smtClean="0">
              <a:cs typeface="+mj-cs"/>
            </a:endParaRPr>
          </a:p>
          <a:p>
            <a:pPr marL="0" indent="0" algn="ctr" rtl="1">
              <a:lnSpc>
                <a:spcPct val="150000"/>
              </a:lnSpc>
              <a:buNone/>
            </a:pPr>
            <a:r>
              <a:rPr lang="ar-IQ" sz="2400" dirty="0" smtClean="0">
                <a:cs typeface="+mj-cs"/>
              </a:rPr>
              <a:t>********************************************************</a:t>
            </a:r>
            <a:endParaRPr lang="ar-IQ" sz="2400" dirty="0" smtClean="0">
              <a:cs typeface="+mj-cs"/>
            </a:endParaRPr>
          </a:p>
          <a:p>
            <a:pPr marL="177800" indent="-177800" algn="just" rtl="1">
              <a:lnSpc>
                <a:spcPct val="150000"/>
              </a:lnSpc>
              <a:buFontTx/>
              <a:buChar char="-"/>
            </a:pPr>
            <a:endParaRPr lang="ar-IQ" sz="2400" dirty="0" smtClean="0">
              <a:cs typeface="+mj-cs"/>
            </a:endParaRPr>
          </a:p>
          <a:p>
            <a:pPr marL="177800" indent="-177800" algn="just" rtl="1">
              <a:lnSpc>
                <a:spcPct val="150000"/>
              </a:lnSpc>
              <a:buFontTx/>
              <a:buChar char="-"/>
            </a:pPr>
            <a:endParaRPr lang="ar-IQ" sz="2400" dirty="0">
              <a:cs typeface="+mj-cs"/>
            </a:endParaRPr>
          </a:p>
          <a:p>
            <a:pPr marL="177800" indent="-177800" algn="just" rtl="1">
              <a:lnSpc>
                <a:spcPct val="150000"/>
              </a:lnSpc>
              <a:buFontTx/>
              <a:buChar char="-"/>
            </a:pPr>
            <a:endParaRPr lang="ar-IQ" sz="2400" dirty="0" smtClean="0">
              <a:cs typeface="+mj-cs"/>
            </a:endParaRPr>
          </a:p>
          <a:p>
            <a:pPr marL="177800" indent="-177800" algn="just" rtl="1">
              <a:lnSpc>
                <a:spcPct val="150000"/>
              </a:lnSpc>
              <a:buFontTx/>
              <a:buChar char="-"/>
            </a:pPr>
            <a:endParaRPr lang="ar-IQ" sz="2400" dirty="0">
              <a:cs typeface="+mj-cs"/>
            </a:endParaRPr>
          </a:p>
          <a:p>
            <a:pPr marL="177800" indent="-177800" algn="just" rtl="1">
              <a:lnSpc>
                <a:spcPct val="150000"/>
              </a:lnSpc>
              <a:buFontTx/>
              <a:buChar char="-"/>
            </a:pPr>
            <a:endParaRPr lang="ar-IQ" sz="2400" dirty="0" smtClean="0">
              <a:cs typeface="+mj-cs"/>
            </a:endParaRPr>
          </a:p>
          <a:p>
            <a:pPr marL="177800" indent="-177800" algn="just" rtl="1">
              <a:lnSpc>
                <a:spcPct val="150000"/>
              </a:lnSpc>
              <a:buFontTx/>
              <a:buChar char="-"/>
            </a:pPr>
            <a:endParaRPr lang="ar-IQ" sz="2400" dirty="0">
              <a:cs typeface="+mj-cs"/>
            </a:endParaRPr>
          </a:p>
          <a:p>
            <a:pPr marL="177800" indent="-177800" algn="just" rtl="1">
              <a:lnSpc>
                <a:spcPct val="150000"/>
              </a:lnSpc>
              <a:buFontTx/>
              <a:buChar char="-"/>
            </a:pPr>
            <a:endParaRPr lang="ar-IQ" sz="2400" dirty="0" smtClean="0">
              <a:cs typeface="+mj-cs"/>
            </a:endParaRPr>
          </a:p>
          <a:p>
            <a:pPr marL="177800" indent="-177800" algn="just" rtl="1">
              <a:lnSpc>
                <a:spcPct val="150000"/>
              </a:lnSpc>
              <a:buFontTx/>
              <a:buChar char="-"/>
            </a:pPr>
            <a:endParaRPr lang="ar-IQ" sz="2400" dirty="0">
              <a:cs typeface="+mj-cs"/>
            </a:endParaRPr>
          </a:p>
          <a:p>
            <a:pPr marL="177800" indent="-177800" algn="just" rtl="1">
              <a:lnSpc>
                <a:spcPct val="150000"/>
              </a:lnSpc>
              <a:buFontTx/>
              <a:buChar char="-"/>
            </a:pPr>
            <a:endParaRPr lang="ar-IQ" sz="2400" dirty="0" smtClean="0">
              <a:cs typeface="+mj-cs"/>
            </a:endParaRPr>
          </a:p>
          <a:p>
            <a:pPr marL="177800" indent="-177800" algn="just" rtl="1">
              <a:lnSpc>
                <a:spcPct val="150000"/>
              </a:lnSpc>
              <a:buFontTx/>
              <a:buChar char="-"/>
            </a:pPr>
            <a:endParaRPr lang="ar-IQ" sz="2400" dirty="0">
              <a:cs typeface="+mj-cs"/>
            </a:endParaRPr>
          </a:p>
          <a:p>
            <a:pPr marL="177800" indent="-177800" algn="just" rtl="1">
              <a:lnSpc>
                <a:spcPct val="150000"/>
              </a:lnSpc>
              <a:buFontTx/>
              <a:buChar char="-"/>
            </a:pPr>
            <a:endParaRPr lang="ar-IQ" sz="2400" dirty="0" smtClean="0">
              <a:cs typeface="+mj-cs"/>
            </a:endParaRPr>
          </a:p>
          <a:p>
            <a:pPr marL="177800" indent="-177800" algn="just" rtl="1">
              <a:lnSpc>
                <a:spcPct val="150000"/>
              </a:lnSpc>
              <a:buFontTx/>
              <a:buChar char="-"/>
            </a:pPr>
            <a:endParaRPr lang="ar-IQ" sz="2400" dirty="0">
              <a:cs typeface="+mj-cs"/>
            </a:endParaRPr>
          </a:p>
          <a:p>
            <a:pPr marL="177800" indent="-177800" algn="just" rtl="1">
              <a:lnSpc>
                <a:spcPct val="150000"/>
              </a:lnSpc>
              <a:buFontTx/>
              <a:buChar char="-"/>
            </a:pPr>
            <a:endParaRPr lang="ar-IQ" sz="2400" dirty="0" smtClean="0">
              <a:cs typeface="+mj-cs"/>
            </a:endParaRPr>
          </a:p>
          <a:p>
            <a:pPr marL="177800" indent="-177800" algn="just" rtl="1">
              <a:lnSpc>
                <a:spcPct val="150000"/>
              </a:lnSpc>
              <a:buFontTx/>
              <a:buChar char="-"/>
            </a:pPr>
            <a:endParaRPr lang="ar-IQ" sz="2400" dirty="0">
              <a:cs typeface="+mj-cs"/>
            </a:endParaRPr>
          </a:p>
          <a:p>
            <a:pPr marL="177800" indent="-177800" algn="just" rtl="1">
              <a:lnSpc>
                <a:spcPct val="150000"/>
              </a:lnSpc>
              <a:buFontTx/>
              <a:buChar char="-"/>
            </a:pPr>
            <a:endParaRPr lang="ar-IQ" sz="2400" dirty="0" smtClean="0">
              <a:cs typeface="+mj-cs"/>
            </a:endParaRPr>
          </a:p>
          <a:p>
            <a:pPr marL="177800" indent="-177800" algn="just" rtl="1">
              <a:lnSpc>
                <a:spcPct val="150000"/>
              </a:lnSpc>
              <a:buFontTx/>
              <a:buChar char="-"/>
            </a:pPr>
            <a:endParaRPr lang="en-US" sz="2400" dirty="0">
              <a:cs typeface="+mj-cs"/>
            </a:endParaRPr>
          </a:p>
        </p:txBody>
      </p:sp>
    </p:spTree>
    <p:extLst>
      <p:ext uri="{BB962C8B-B14F-4D97-AF65-F5344CB8AC3E}">
        <p14:creationId xmlns:p14="http://schemas.microsoft.com/office/powerpoint/2010/main" val="4090253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a:bodyPr>
          <a:lstStyle/>
          <a:p>
            <a:pPr marL="185738" indent="-185738" algn="r" rtl="1">
              <a:lnSpc>
                <a:spcPct val="150000"/>
              </a:lnSpc>
              <a:buFontTx/>
              <a:buChar char="-"/>
            </a:pPr>
            <a:r>
              <a:rPr lang="ar-IQ" sz="2400" b="1" dirty="0" smtClean="0">
                <a:cs typeface="+mj-cs"/>
              </a:rPr>
              <a:t>تعريف بالمحصول</a:t>
            </a:r>
          </a:p>
          <a:p>
            <a:pPr marL="185738" indent="-185738" algn="just" rtl="1">
              <a:lnSpc>
                <a:spcPct val="150000"/>
              </a:lnSpc>
              <a:buFontTx/>
              <a:buChar char="-"/>
            </a:pPr>
            <a:r>
              <a:rPr lang="ar-IQ" sz="2400" dirty="0" smtClean="0">
                <a:cs typeface="+mj-cs"/>
              </a:rPr>
              <a:t> البطاطا الحلوة من </a:t>
            </a:r>
            <a:r>
              <a:rPr lang="ar-IQ" sz="2400" dirty="0">
                <a:cs typeface="+mj-cs"/>
              </a:rPr>
              <a:t>نباتات المناطق الاستوائية وشبه الاستوائية</a:t>
            </a:r>
            <a:r>
              <a:rPr lang="ar-IQ" sz="2400" dirty="0" smtClean="0">
                <a:cs typeface="+mj-cs"/>
              </a:rPr>
              <a:t>،</a:t>
            </a:r>
          </a:p>
          <a:p>
            <a:pPr marL="185738" indent="-185738" algn="just" rtl="1">
              <a:lnSpc>
                <a:spcPct val="150000"/>
              </a:lnSpc>
              <a:buFontTx/>
              <a:buChar char="-"/>
            </a:pPr>
            <a:r>
              <a:rPr lang="ar-IQ" sz="2400" dirty="0" smtClean="0">
                <a:cs typeface="+mj-cs"/>
              </a:rPr>
              <a:t> </a:t>
            </a:r>
            <a:r>
              <a:rPr lang="ar-IQ" sz="2400" dirty="0">
                <a:cs typeface="+mj-cs"/>
              </a:rPr>
              <a:t>تعود اهميتها الى جذور النبات التي تحتوي على كمية عالية من النشأ والسكر وعلى نسبة من البروتين وبعض الفيتامينات وخاصة فيتامين </a:t>
            </a:r>
            <a:r>
              <a:rPr lang="en-US" sz="2400" dirty="0">
                <a:cs typeface="+mj-cs"/>
              </a:rPr>
              <a:t>A</a:t>
            </a:r>
            <a:r>
              <a:rPr lang="ar-IQ" sz="2400" dirty="0">
                <a:cs typeface="+mj-cs"/>
              </a:rPr>
              <a:t> وبعض العناصر المعدنية، </a:t>
            </a:r>
            <a:endParaRPr lang="ar-IQ" sz="2400" dirty="0" smtClean="0">
              <a:cs typeface="+mj-cs"/>
            </a:endParaRPr>
          </a:p>
          <a:p>
            <a:pPr marL="185738" indent="-185738" algn="just" rtl="1">
              <a:lnSpc>
                <a:spcPct val="150000"/>
              </a:lnSpc>
              <a:buFontTx/>
              <a:buChar char="-"/>
            </a:pPr>
            <a:r>
              <a:rPr lang="ar-IQ" sz="2400" dirty="0" smtClean="0">
                <a:cs typeface="+mj-cs"/>
              </a:rPr>
              <a:t>تستهلك </a:t>
            </a:r>
            <a:r>
              <a:rPr lang="ar-IQ" sz="2400" dirty="0">
                <a:cs typeface="+mj-cs"/>
              </a:rPr>
              <a:t>الجذور بعد وضعها في الفرن او قد تدخل في الصناعة مثل صناعة النشأ والدقيق والكلوكوز, ويمكن ان تستعمل كعلف للحيوانات، </a:t>
            </a:r>
            <a:endParaRPr lang="ar-IQ" sz="2400" dirty="0" smtClean="0">
              <a:cs typeface="+mj-cs"/>
            </a:endParaRPr>
          </a:p>
          <a:p>
            <a:pPr marL="185738" indent="-185738" algn="just" rtl="1">
              <a:lnSpc>
                <a:spcPct val="150000"/>
              </a:lnSpc>
              <a:buFontTx/>
              <a:buChar char="-"/>
            </a:pPr>
            <a:r>
              <a:rPr lang="ar-IQ" sz="2400" dirty="0" smtClean="0">
                <a:cs typeface="+mj-cs"/>
              </a:rPr>
              <a:t>موطنها </a:t>
            </a:r>
            <a:r>
              <a:rPr lang="ar-IQ" sz="2400" dirty="0">
                <a:cs typeface="+mj-cs"/>
              </a:rPr>
              <a:t>الاصلي امريكا الاستوائية ( البرازيل وبيرو والارجنتين</a:t>
            </a:r>
            <a:r>
              <a:rPr lang="ar-IQ" sz="2400" dirty="0" smtClean="0">
                <a:cs typeface="+mj-cs"/>
              </a:rPr>
              <a:t>).......... يتبع</a:t>
            </a:r>
            <a:r>
              <a:rPr lang="ar-IQ" sz="2400" b="1" dirty="0" smtClean="0">
                <a:cs typeface="+mj-cs"/>
              </a:rPr>
              <a:t> </a:t>
            </a:r>
            <a:endParaRPr lang="ar-IQ" sz="2400" dirty="0">
              <a:cs typeface="+mj-cs"/>
            </a:endParaRPr>
          </a:p>
        </p:txBody>
      </p:sp>
    </p:spTree>
    <p:extLst>
      <p:ext uri="{BB962C8B-B14F-4D97-AF65-F5344CB8AC3E}">
        <p14:creationId xmlns:p14="http://schemas.microsoft.com/office/powerpoint/2010/main" val="2789847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fontScale="92500" lnSpcReduction="20000"/>
          </a:bodyPr>
          <a:lstStyle/>
          <a:p>
            <a:pPr marL="177800" indent="-177800" algn="just" rtl="1">
              <a:lnSpc>
                <a:spcPct val="150000"/>
              </a:lnSpc>
              <a:buFontTx/>
              <a:buChar char="-"/>
              <a:tabLst>
                <a:tab pos="450850" algn="l"/>
              </a:tabLst>
            </a:pPr>
            <a:r>
              <a:rPr lang="ar-IQ" sz="2400" b="1" dirty="0" smtClean="0">
                <a:cs typeface="+mj-cs"/>
              </a:rPr>
              <a:t>المناخ الملائم</a:t>
            </a:r>
          </a:p>
          <a:p>
            <a:pPr marL="177800" indent="-177800" algn="just" rtl="1">
              <a:lnSpc>
                <a:spcPct val="150000"/>
              </a:lnSpc>
              <a:buFontTx/>
              <a:buChar char="-"/>
              <a:tabLst>
                <a:tab pos="450850" algn="l"/>
              </a:tabLst>
            </a:pPr>
            <a:r>
              <a:rPr lang="ar-IQ" sz="2400" dirty="0">
                <a:cs typeface="+mj-cs"/>
              </a:rPr>
              <a:t>البطاطا الحلوة محصول صيفي، </a:t>
            </a:r>
            <a:endParaRPr lang="ar-IQ" sz="2400" dirty="0" smtClean="0">
              <a:cs typeface="+mj-cs"/>
            </a:endParaRPr>
          </a:p>
          <a:p>
            <a:pPr marL="177800" indent="-177800" algn="just" rtl="1">
              <a:lnSpc>
                <a:spcPct val="150000"/>
              </a:lnSpc>
              <a:buFontTx/>
              <a:buChar char="-"/>
              <a:tabLst>
                <a:tab pos="450850" algn="l"/>
              </a:tabLst>
            </a:pPr>
            <a:r>
              <a:rPr lang="ar-IQ" sz="2400" dirty="0" smtClean="0">
                <a:cs typeface="+mj-cs"/>
              </a:rPr>
              <a:t>تحتاج </a:t>
            </a:r>
            <a:r>
              <a:rPr lang="ar-IQ" sz="2400" dirty="0">
                <a:cs typeface="+mj-cs"/>
              </a:rPr>
              <a:t>الى موسم نمو طويل دافىء وخال من الانجماد لمدة </a:t>
            </a:r>
            <a:r>
              <a:rPr lang="en-US" sz="2400" dirty="0">
                <a:cs typeface="+mj-cs"/>
              </a:rPr>
              <a:t>4 </a:t>
            </a:r>
            <a:r>
              <a:rPr lang="ar-IQ" sz="2400" dirty="0">
                <a:cs typeface="+mj-cs"/>
              </a:rPr>
              <a:t>– </a:t>
            </a:r>
            <a:r>
              <a:rPr lang="en-US" sz="2400" dirty="0">
                <a:cs typeface="+mj-cs"/>
              </a:rPr>
              <a:t>5</a:t>
            </a:r>
            <a:r>
              <a:rPr lang="ar-IQ" sz="2400" dirty="0">
                <a:cs typeface="+mj-cs"/>
              </a:rPr>
              <a:t> </a:t>
            </a:r>
            <a:r>
              <a:rPr lang="ar-IQ" sz="2400" dirty="0" smtClean="0">
                <a:cs typeface="+mj-cs"/>
              </a:rPr>
              <a:t>أشهر</a:t>
            </a:r>
          </a:p>
          <a:p>
            <a:pPr marL="177800" indent="-177800" algn="just" rtl="1">
              <a:lnSpc>
                <a:spcPct val="150000"/>
              </a:lnSpc>
              <a:buFontTx/>
              <a:buChar char="-"/>
              <a:tabLst>
                <a:tab pos="450850" algn="l"/>
              </a:tabLst>
            </a:pPr>
            <a:r>
              <a:rPr lang="ar-IQ" sz="2400" dirty="0" smtClean="0">
                <a:cs typeface="+mj-cs"/>
              </a:rPr>
              <a:t> </a:t>
            </a:r>
            <a:r>
              <a:rPr lang="ar-IQ" sz="2400" dirty="0">
                <a:cs typeface="+mj-cs"/>
              </a:rPr>
              <a:t>ولايمكن نجاح زراعتها في المناطق التي يقل فيها موسم النمو عن أربعة أشهر، </a:t>
            </a:r>
            <a:endParaRPr lang="ar-IQ" sz="2400" dirty="0" smtClean="0">
              <a:cs typeface="+mj-cs"/>
            </a:endParaRPr>
          </a:p>
          <a:p>
            <a:pPr marL="177800" indent="-177800" algn="just" rtl="1">
              <a:lnSpc>
                <a:spcPct val="150000"/>
              </a:lnSpc>
              <a:buFontTx/>
              <a:buChar char="-"/>
              <a:tabLst>
                <a:tab pos="450850" algn="l"/>
              </a:tabLst>
            </a:pPr>
            <a:r>
              <a:rPr lang="ar-IQ" sz="2400" dirty="0" smtClean="0">
                <a:cs typeface="+mj-cs"/>
              </a:rPr>
              <a:t>ويمكن </a:t>
            </a:r>
            <a:r>
              <a:rPr lang="ar-IQ" sz="2400" dirty="0">
                <a:cs typeface="+mj-cs"/>
              </a:rPr>
              <a:t>الحصول على محصول جيد بدرجة حرارة </a:t>
            </a:r>
            <a:r>
              <a:rPr lang="en-US" sz="2400" dirty="0">
                <a:cs typeface="+mj-cs"/>
              </a:rPr>
              <a:t>30 </a:t>
            </a:r>
            <a:r>
              <a:rPr lang="ar-IQ" sz="2400" dirty="0">
                <a:cs typeface="+mj-cs"/>
              </a:rPr>
              <a:t>– </a:t>
            </a:r>
            <a:r>
              <a:rPr lang="en-US" sz="2400" dirty="0">
                <a:cs typeface="+mj-cs"/>
              </a:rPr>
              <a:t>35</a:t>
            </a:r>
            <a:r>
              <a:rPr lang="ar-IQ" sz="2400" dirty="0" smtClean="0">
                <a:cs typeface="+mj-cs"/>
              </a:rPr>
              <a:t>م◦ </a:t>
            </a:r>
            <a:r>
              <a:rPr lang="ar-IQ" sz="2400" dirty="0">
                <a:cs typeface="+mj-cs"/>
              </a:rPr>
              <a:t>وان لاتقل حرارة الليل عن </a:t>
            </a:r>
            <a:r>
              <a:rPr lang="en-US" sz="2400" dirty="0">
                <a:cs typeface="+mj-cs"/>
              </a:rPr>
              <a:t>20</a:t>
            </a:r>
            <a:r>
              <a:rPr lang="ar-IQ" sz="2400" dirty="0" smtClean="0">
                <a:cs typeface="+mj-cs"/>
              </a:rPr>
              <a:t>م</a:t>
            </a:r>
            <a:r>
              <a:rPr lang="ar-IQ" sz="2400" dirty="0" smtClean="0"/>
              <a:t>◦</a:t>
            </a:r>
            <a:r>
              <a:rPr lang="ar-IQ" sz="2400" dirty="0" smtClean="0">
                <a:cs typeface="+mj-cs"/>
              </a:rPr>
              <a:t>، </a:t>
            </a:r>
          </a:p>
          <a:p>
            <a:pPr marL="177800" indent="-177800" algn="just" rtl="1">
              <a:lnSpc>
                <a:spcPct val="150000"/>
              </a:lnSpc>
              <a:buFontTx/>
              <a:buChar char="-"/>
              <a:tabLst>
                <a:tab pos="450850" algn="l"/>
              </a:tabLst>
            </a:pPr>
            <a:r>
              <a:rPr lang="ar-IQ" sz="2400" dirty="0" smtClean="0">
                <a:cs typeface="+mj-cs"/>
              </a:rPr>
              <a:t>وقد </a:t>
            </a:r>
            <a:r>
              <a:rPr lang="ar-IQ" sz="2400" dirty="0">
                <a:cs typeface="+mj-cs"/>
              </a:rPr>
              <a:t>ذكر في احد الدراسات ان نبات البطاطا الحلوة الذي يزرع لاغراض تغذية الماشية يحتاج الى درجات حرارة مرتفعة وموسم نمو طويل للحصول على حاصل مرتفع لان مثل هذه الظروف تؤدي الى زيادة محتوى الجذور من المادة النشوية</a:t>
            </a:r>
            <a:r>
              <a:rPr lang="ar-IQ" sz="2400" dirty="0" smtClean="0">
                <a:cs typeface="+mj-cs"/>
              </a:rPr>
              <a:t>............. يتبع</a:t>
            </a:r>
            <a:endParaRPr lang="ar-IQ" sz="2400" dirty="0">
              <a:cs typeface="+mj-cs"/>
            </a:endParaRPr>
          </a:p>
        </p:txBody>
      </p:sp>
    </p:spTree>
    <p:extLst>
      <p:ext uri="{BB962C8B-B14F-4D97-AF65-F5344CB8AC3E}">
        <p14:creationId xmlns:p14="http://schemas.microsoft.com/office/powerpoint/2010/main" val="125033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a:bodyPr>
          <a:lstStyle/>
          <a:p>
            <a:pPr marL="177800" indent="-177800" algn="just" rtl="1">
              <a:lnSpc>
                <a:spcPct val="150000"/>
              </a:lnSpc>
              <a:buFontTx/>
              <a:buChar char="-"/>
              <a:tabLst>
                <a:tab pos="450850" algn="l"/>
              </a:tabLst>
            </a:pPr>
            <a:r>
              <a:rPr lang="ar-IQ" sz="2400" b="1" dirty="0" smtClean="0">
                <a:cs typeface="+mj-cs"/>
              </a:rPr>
              <a:t>التربة الملائمة</a:t>
            </a:r>
          </a:p>
          <a:p>
            <a:pPr marL="177800" indent="-177800" algn="just" rtl="1">
              <a:lnSpc>
                <a:spcPct val="150000"/>
              </a:lnSpc>
              <a:buFontTx/>
              <a:buChar char="-"/>
              <a:tabLst>
                <a:tab pos="450850" algn="l"/>
              </a:tabLst>
            </a:pPr>
            <a:r>
              <a:rPr lang="ar-IQ" sz="2400" dirty="0">
                <a:cs typeface="+mj-cs"/>
              </a:rPr>
              <a:t>تعد الترب الرملية او المزيجية الرملية من انسب الاراضي لانتاج محصول البطاطا الحلوة</a:t>
            </a:r>
            <a:r>
              <a:rPr lang="ar-IQ" sz="2400" dirty="0" smtClean="0">
                <a:cs typeface="+mj-cs"/>
              </a:rPr>
              <a:t>,</a:t>
            </a:r>
          </a:p>
          <a:p>
            <a:pPr marL="177800" indent="-177800" algn="just" rtl="1">
              <a:lnSpc>
                <a:spcPct val="150000"/>
              </a:lnSpc>
              <a:buFontTx/>
              <a:buChar char="-"/>
              <a:tabLst>
                <a:tab pos="450850" algn="l"/>
              </a:tabLst>
            </a:pPr>
            <a:r>
              <a:rPr lang="ar-IQ" sz="2400" dirty="0" smtClean="0">
                <a:cs typeface="+mj-cs"/>
              </a:rPr>
              <a:t> </a:t>
            </a:r>
            <a:r>
              <a:rPr lang="ar-IQ" sz="2400" dirty="0">
                <a:cs typeface="+mj-cs"/>
              </a:rPr>
              <a:t>اما الترب الطينية الثقيلة فهي غير صالحة لانتاج هذا المحصول لان الجذور التي تنمو في مثل هذه الترب تكون صلبة وغير منتظمة الشكل، </a:t>
            </a:r>
            <a:endParaRPr lang="ar-IQ" sz="2400" dirty="0" smtClean="0">
              <a:cs typeface="+mj-cs"/>
            </a:endParaRPr>
          </a:p>
          <a:p>
            <a:pPr marL="177800" indent="-177800" algn="just" rtl="1">
              <a:lnSpc>
                <a:spcPct val="150000"/>
              </a:lnSpc>
              <a:buFontTx/>
              <a:buChar char="-"/>
              <a:tabLst>
                <a:tab pos="450850" algn="l"/>
              </a:tabLst>
            </a:pPr>
            <a:r>
              <a:rPr lang="ar-IQ" sz="2400" dirty="0" smtClean="0">
                <a:cs typeface="+mj-cs"/>
              </a:rPr>
              <a:t>بعكس </a:t>
            </a:r>
            <a:r>
              <a:rPr lang="ar-IQ" sz="2400" dirty="0">
                <a:cs typeface="+mj-cs"/>
              </a:rPr>
              <a:t>الجذور النامية في الترب الخفيفة فانها تكون طويلة ورفيعة، وانسب دالة حامضية لانتاج المحصول </a:t>
            </a:r>
            <a:r>
              <a:rPr lang="en-US" sz="2400" dirty="0">
                <a:cs typeface="+mj-cs"/>
              </a:rPr>
              <a:t>5.2 </a:t>
            </a:r>
            <a:r>
              <a:rPr lang="ar-IQ" sz="2400" dirty="0">
                <a:cs typeface="+mj-cs"/>
              </a:rPr>
              <a:t>– </a:t>
            </a:r>
            <a:r>
              <a:rPr lang="en-US" sz="2400" dirty="0">
                <a:cs typeface="+mj-cs"/>
              </a:rPr>
              <a:t>6.7</a:t>
            </a:r>
            <a:r>
              <a:rPr lang="ar-IQ" sz="2400" dirty="0" smtClean="0">
                <a:cs typeface="+mj-cs"/>
              </a:rPr>
              <a:t>......................... يتبع</a:t>
            </a:r>
            <a:endParaRPr lang="ar-IQ" sz="2400" b="1" dirty="0" smtClean="0">
              <a:cs typeface="+mj-cs"/>
            </a:endParaRPr>
          </a:p>
        </p:txBody>
      </p:sp>
    </p:spTree>
    <p:extLst>
      <p:ext uri="{BB962C8B-B14F-4D97-AF65-F5344CB8AC3E}">
        <p14:creationId xmlns:p14="http://schemas.microsoft.com/office/powerpoint/2010/main" val="3525729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lnSpcReduction="10000"/>
          </a:bodyPr>
          <a:lstStyle/>
          <a:p>
            <a:pPr marL="177800" indent="-177800" algn="just" rtl="1">
              <a:lnSpc>
                <a:spcPct val="150000"/>
              </a:lnSpc>
              <a:buFontTx/>
              <a:buChar char="-"/>
              <a:tabLst>
                <a:tab pos="450850" algn="l"/>
              </a:tabLst>
            </a:pPr>
            <a:r>
              <a:rPr lang="ar-IQ" sz="2400" b="1" dirty="0" smtClean="0">
                <a:cs typeface="+mj-cs"/>
              </a:rPr>
              <a:t>التكاثر</a:t>
            </a:r>
          </a:p>
          <a:p>
            <a:pPr marL="0" indent="0" algn="just" rtl="1">
              <a:lnSpc>
                <a:spcPct val="150000"/>
              </a:lnSpc>
              <a:buNone/>
              <a:tabLst>
                <a:tab pos="450850" algn="l"/>
              </a:tabLst>
            </a:pPr>
            <a:r>
              <a:rPr lang="ar-IQ" sz="2400" dirty="0" smtClean="0">
                <a:cs typeface="+mj-cs"/>
              </a:rPr>
              <a:t>- هناك </a:t>
            </a:r>
            <a:r>
              <a:rPr lang="ar-IQ" sz="2400" dirty="0">
                <a:cs typeface="+mj-cs"/>
              </a:rPr>
              <a:t>طريقتان للتكاثر في البطاطا الحلوة هي: </a:t>
            </a:r>
            <a:endParaRPr lang="en-US" sz="2400" dirty="0">
              <a:cs typeface="+mj-cs"/>
            </a:endParaRPr>
          </a:p>
          <a:p>
            <a:pPr marL="273050" indent="-273050" algn="just" rtl="1">
              <a:lnSpc>
                <a:spcPct val="150000"/>
              </a:lnSpc>
              <a:buNone/>
            </a:pPr>
            <a:r>
              <a:rPr lang="en-US" sz="2400" b="1" dirty="0">
                <a:cs typeface="+mj-cs"/>
              </a:rPr>
              <a:t>1</a:t>
            </a:r>
            <a:r>
              <a:rPr lang="ar-IQ" sz="2400" b="1" dirty="0">
                <a:cs typeface="+mj-cs"/>
              </a:rPr>
              <a:t>-</a:t>
            </a:r>
            <a:r>
              <a:rPr lang="ar-IQ" sz="2400" dirty="0">
                <a:cs typeface="+mj-cs"/>
              </a:rPr>
              <a:t> ترك قسم من جذور المحصول السابق في الارض ثم استعمال العقل او الشتلات الناتجة من النمو الخضري للمحصول السابق خلال فصل </a:t>
            </a:r>
            <a:r>
              <a:rPr lang="ar-IQ" sz="2400" dirty="0" smtClean="0">
                <a:cs typeface="+mj-cs"/>
              </a:rPr>
              <a:t>الربيع،</a:t>
            </a:r>
          </a:p>
          <a:p>
            <a:pPr marL="355600" indent="-355600" algn="just" rtl="1">
              <a:lnSpc>
                <a:spcPct val="150000"/>
              </a:lnSpc>
              <a:buNone/>
              <a:tabLst>
                <a:tab pos="1081088" algn="l"/>
              </a:tabLst>
            </a:pPr>
            <a:r>
              <a:rPr lang="ar-IQ" sz="2400" dirty="0">
                <a:cs typeface="+mj-cs"/>
              </a:rPr>
              <a:t> </a:t>
            </a:r>
            <a:r>
              <a:rPr lang="ar-IQ" sz="2400" dirty="0" smtClean="0">
                <a:cs typeface="+mj-cs"/>
              </a:rPr>
              <a:t>   - </a:t>
            </a:r>
            <a:r>
              <a:rPr lang="ar-IQ" sz="2400" dirty="0">
                <a:cs typeface="+mj-cs"/>
              </a:rPr>
              <a:t>ويتم ذلك بترك مساحة من الارض من حاصل السنة الحالية بدون قلع وقطع الري عنها خلال </a:t>
            </a:r>
            <a:r>
              <a:rPr lang="ar-IQ" sz="2400" dirty="0" smtClean="0">
                <a:cs typeface="+mj-cs"/>
              </a:rPr>
              <a:t>فصل </a:t>
            </a:r>
            <a:r>
              <a:rPr lang="ar-IQ" sz="2400" dirty="0">
                <a:cs typeface="+mj-cs"/>
              </a:rPr>
              <a:t>الشتاء للحصول على شتلات كافية لشتل دونم خلال الربيع </a:t>
            </a:r>
            <a:r>
              <a:rPr lang="ar-IQ" sz="2400" dirty="0" smtClean="0">
                <a:cs typeface="+mj-cs"/>
              </a:rPr>
              <a:t>القادم،</a:t>
            </a:r>
          </a:p>
          <a:p>
            <a:pPr marL="355600" indent="-355600" algn="just" rtl="1">
              <a:lnSpc>
                <a:spcPct val="150000"/>
              </a:lnSpc>
              <a:buNone/>
            </a:pPr>
            <a:r>
              <a:rPr lang="ar-IQ" sz="2400" dirty="0">
                <a:cs typeface="+mj-cs"/>
              </a:rPr>
              <a:t> </a:t>
            </a:r>
            <a:r>
              <a:rPr lang="ar-IQ" sz="2400" dirty="0" smtClean="0">
                <a:cs typeface="+mj-cs"/>
              </a:rPr>
              <a:t>   </a:t>
            </a:r>
            <a:endParaRPr lang="ar-IQ" sz="2400" b="1" dirty="0" smtClean="0">
              <a:cs typeface="+mj-cs"/>
            </a:endParaRPr>
          </a:p>
        </p:txBody>
      </p:sp>
    </p:spTree>
    <p:extLst>
      <p:ext uri="{BB962C8B-B14F-4D97-AF65-F5344CB8AC3E}">
        <p14:creationId xmlns:p14="http://schemas.microsoft.com/office/powerpoint/2010/main" val="2123628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a:bodyPr>
          <a:lstStyle/>
          <a:p>
            <a:pPr marL="177800" indent="-177800" algn="just" rtl="1">
              <a:lnSpc>
                <a:spcPct val="150000"/>
              </a:lnSpc>
              <a:buFontTx/>
              <a:buChar char="-"/>
              <a:tabLst>
                <a:tab pos="450850" algn="l"/>
              </a:tabLst>
            </a:pPr>
            <a:r>
              <a:rPr lang="ar-IQ" sz="2400" b="1" dirty="0" smtClean="0">
                <a:cs typeface="+mj-cs"/>
              </a:rPr>
              <a:t>التكاثر</a:t>
            </a:r>
          </a:p>
          <a:p>
            <a:pPr marL="273050" indent="-273050" algn="just" rtl="1">
              <a:lnSpc>
                <a:spcPct val="150000"/>
              </a:lnSpc>
              <a:buNone/>
            </a:pPr>
            <a:r>
              <a:rPr lang="ar-IQ" sz="2400" dirty="0" smtClean="0">
                <a:cs typeface="+mj-cs"/>
              </a:rPr>
              <a:t>- وفي </a:t>
            </a:r>
            <a:r>
              <a:rPr lang="ar-IQ" sz="2400" dirty="0">
                <a:cs typeface="+mj-cs"/>
              </a:rPr>
              <a:t>اوائل الربيع يقطع النمو الخضري القديم وتسقى النباتات وتباشر الجذور بالنمو مكونة عدد </a:t>
            </a:r>
            <a:r>
              <a:rPr lang="ar-IQ" sz="2400" dirty="0" smtClean="0">
                <a:cs typeface="+mj-cs"/>
              </a:rPr>
              <a:t>  كبير </a:t>
            </a:r>
            <a:r>
              <a:rPr lang="ar-IQ" sz="2400" dirty="0">
                <a:cs typeface="+mj-cs"/>
              </a:rPr>
              <a:t>من الشتلات يمكن فصلها عن النبات الام وزراعتها في </a:t>
            </a:r>
            <a:r>
              <a:rPr lang="ar-IQ" sz="2400" dirty="0" smtClean="0">
                <a:cs typeface="+mj-cs"/>
              </a:rPr>
              <a:t>الحقل،</a:t>
            </a:r>
          </a:p>
          <a:p>
            <a:pPr marL="355600" indent="-355600" algn="just" rtl="1">
              <a:lnSpc>
                <a:spcPct val="150000"/>
              </a:lnSpc>
              <a:buNone/>
            </a:pPr>
            <a:r>
              <a:rPr lang="ar-IQ" sz="2400" dirty="0" smtClean="0">
                <a:cs typeface="+mj-cs"/>
              </a:rPr>
              <a:t>- وان </a:t>
            </a:r>
            <a:r>
              <a:rPr lang="ar-IQ" sz="2400" dirty="0">
                <a:cs typeface="+mj-cs"/>
              </a:rPr>
              <a:t>تأخير قلع الشتلات يؤدي الى تكون افرع رفيعة يمكن عمل عقل منها تحتوي على </a:t>
            </a:r>
            <a:r>
              <a:rPr lang="en-US" sz="2400" dirty="0" smtClean="0">
                <a:cs typeface="+mj-cs"/>
              </a:rPr>
              <a:t>3</a:t>
            </a:r>
            <a:r>
              <a:rPr lang="ar-IQ" sz="2400" dirty="0" smtClean="0">
                <a:cs typeface="+mj-cs"/>
              </a:rPr>
              <a:t> </a:t>
            </a:r>
            <a:r>
              <a:rPr lang="ar-IQ" sz="2400" dirty="0">
                <a:cs typeface="+mj-cs"/>
              </a:rPr>
              <a:t>– </a:t>
            </a:r>
            <a:r>
              <a:rPr lang="en-US" sz="2400" dirty="0" smtClean="0">
                <a:cs typeface="+mj-cs"/>
              </a:rPr>
              <a:t>5</a:t>
            </a:r>
            <a:r>
              <a:rPr lang="ar-IQ" sz="2400" dirty="0" smtClean="0">
                <a:cs typeface="+mj-cs"/>
              </a:rPr>
              <a:t> </a:t>
            </a:r>
            <a:r>
              <a:rPr lang="ar-IQ" sz="2400" dirty="0">
                <a:cs typeface="+mj-cs"/>
              </a:rPr>
              <a:t>عقد </a:t>
            </a:r>
            <a:r>
              <a:rPr lang="ar-IQ" sz="2400" dirty="0" smtClean="0">
                <a:cs typeface="+mj-cs"/>
              </a:rPr>
              <a:t>(براعم) </a:t>
            </a:r>
            <a:r>
              <a:rPr lang="ar-IQ" sz="2400" dirty="0">
                <a:cs typeface="+mj-cs"/>
              </a:rPr>
              <a:t>يمكن استعمالها للتكاثر </a:t>
            </a:r>
            <a:endParaRPr lang="ar-IQ" sz="2400" dirty="0" smtClean="0">
              <a:cs typeface="+mj-cs"/>
            </a:endParaRPr>
          </a:p>
          <a:p>
            <a:pPr marL="355600" indent="-355600" algn="just" rtl="1">
              <a:lnSpc>
                <a:spcPct val="150000"/>
              </a:lnSpc>
              <a:buNone/>
            </a:pPr>
            <a:r>
              <a:rPr lang="ar-IQ" sz="2400" dirty="0" smtClean="0">
                <a:cs typeface="+mj-cs"/>
              </a:rPr>
              <a:t>- وهذه </a:t>
            </a:r>
            <a:r>
              <a:rPr lang="ar-IQ" sz="2400" dirty="0">
                <a:cs typeface="+mj-cs"/>
              </a:rPr>
              <a:t>الطريقة سهلة ومستعملة في العراق لغرض انتاج </a:t>
            </a:r>
            <a:r>
              <a:rPr lang="ar-IQ" sz="2400" dirty="0" smtClean="0">
                <a:cs typeface="+mj-cs"/>
              </a:rPr>
              <a:t>الشتلات. </a:t>
            </a:r>
            <a:endParaRPr lang="en-US" sz="2400" dirty="0">
              <a:cs typeface="+mj-cs"/>
            </a:endParaRPr>
          </a:p>
          <a:p>
            <a:pPr marL="177800" indent="-177800" algn="just" rtl="1">
              <a:lnSpc>
                <a:spcPct val="150000"/>
              </a:lnSpc>
              <a:buFontTx/>
              <a:buChar char="-"/>
              <a:tabLst>
                <a:tab pos="450850" algn="l"/>
              </a:tabLst>
            </a:pPr>
            <a:endParaRPr lang="ar-IQ" sz="2400" b="1" dirty="0" smtClean="0">
              <a:cs typeface="+mj-cs"/>
            </a:endParaRPr>
          </a:p>
        </p:txBody>
      </p:sp>
    </p:spTree>
    <p:extLst>
      <p:ext uri="{BB962C8B-B14F-4D97-AF65-F5344CB8AC3E}">
        <p14:creationId xmlns:p14="http://schemas.microsoft.com/office/powerpoint/2010/main" val="3465762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a:t>البطاطا الحلوة</a:t>
            </a:r>
            <a:endParaRPr lang="ar-IQ" sz="3200" dirty="0"/>
          </a:p>
        </p:txBody>
      </p:sp>
      <p:sp>
        <p:nvSpPr>
          <p:cNvPr id="3" name="Content Placeholder 2"/>
          <p:cNvSpPr>
            <a:spLocks noGrp="1"/>
          </p:cNvSpPr>
          <p:nvPr>
            <p:ph idx="1"/>
          </p:nvPr>
        </p:nvSpPr>
        <p:spPr/>
        <p:txBody>
          <a:bodyPr>
            <a:normAutofit lnSpcReduction="10000"/>
          </a:bodyPr>
          <a:lstStyle/>
          <a:p>
            <a:pPr marL="177800" indent="-177800" algn="just" rtl="1">
              <a:lnSpc>
                <a:spcPct val="150000"/>
              </a:lnSpc>
              <a:buFontTx/>
              <a:buChar char="-"/>
              <a:tabLst>
                <a:tab pos="450850" algn="l"/>
              </a:tabLst>
            </a:pPr>
            <a:r>
              <a:rPr lang="ar-IQ" sz="2400" b="1" dirty="0" smtClean="0">
                <a:cs typeface="+mj-cs"/>
              </a:rPr>
              <a:t>التكاثر</a:t>
            </a:r>
          </a:p>
          <a:p>
            <a:pPr marL="0" indent="0" algn="just" rtl="1">
              <a:lnSpc>
                <a:spcPct val="170000"/>
              </a:lnSpc>
              <a:buNone/>
            </a:pPr>
            <a:r>
              <a:rPr lang="en-US" sz="2400" b="1" dirty="0" smtClean="0">
                <a:cs typeface="+mj-cs"/>
              </a:rPr>
              <a:t>2</a:t>
            </a:r>
            <a:r>
              <a:rPr lang="ar-IQ" sz="2400" b="1" dirty="0" smtClean="0">
                <a:cs typeface="+mj-cs"/>
              </a:rPr>
              <a:t>- </a:t>
            </a:r>
            <a:r>
              <a:rPr lang="ar-IQ" sz="2400" dirty="0">
                <a:cs typeface="+mj-cs"/>
              </a:rPr>
              <a:t>استعمال الشتلات الناتجة من زراعة جذور المحصول السابق في ارض المشتل</a:t>
            </a:r>
            <a:r>
              <a:rPr lang="ar-IQ" sz="2400" dirty="0" smtClean="0">
                <a:cs typeface="+mj-cs"/>
              </a:rPr>
              <a:t>.</a:t>
            </a:r>
            <a:endParaRPr lang="ar-IQ" sz="2400" dirty="0">
              <a:cs typeface="+mj-cs"/>
            </a:endParaRPr>
          </a:p>
          <a:p>
            <a:pPr marL="177800" indent="-177800" algn="just" rtl="1">
              <a:lnSpc>
                <a:spcPct val="170000"/>
              </a:lnSpc>
              <a:buFontTx/>
              <a:buChar char="-"/>
            </a:pPr>
            <a:r>
              <a:rPr lang="ar-IQ" sz="2400" dirty="0" smtClean="0">
                <a:cs typeface="+mj-cs"/>
              </a:rPr>
              <a:t>تستعمل </a:t>
            </a:r>
            <a:r>
              <a:rPr lang="ar-IQ" sz="2400" dirty="0">
                <a:cs typeface="+mj-cs"/>
              </a:rPr>
              <a:t>هذه الطريقة في المناطق ذات درجة الحرارة المنخفضة وتكون بخزن جذور الموسم السابق وزراعتها في المشتل لغرض انتاج </a:t>
            </a:r>
            <a:r>
              <a:rPr lang="ar-IQ" sz="2400" dirty="0" smtClean="0">
                <a:cs typeface="+mj-cs"/>
              </a:rPr>
              <a:t>الشتلات, </a:t>
            </a:r>
          </a:p>
          <a:p>
            <a:pPr marL="177800" indent="-177800" algn="just" rtl="1">
              <a:lnSpc>
                <a:spcPct val="170000"/>
              </a:lnSpc>
              <a:buFontTx/>
              <a:buChar char="-"/>
            </a:pPr>
            <a:r>
              <a:rPr lang="ar-IQ" sz="2400" dirty="0" smtClean="0">
                <a:cs typeface="+mj-cs"/>
              </a:rPr>
              <a:t>ويحتاج </a:t>
            </a:r>
            <a:r>
              <a:rPr lang="ar-IQ" sz="2400" dirty="0">
                <a:cs typeface="+mj-cs"/>
              </a:rPr>
              <a:t>الدونم </a:t>
            </a:r>
            <a:r>
              <a:rPr lang="en-US" sz="2400" dirty="0" smtClean="0">
                <a:cs typeface="+mj-cs"/>
              </a:rPr>
              <a:t>100</a:t>
            </a:r>
            <a:r>
              <a:rPr lang="ar-IQ" sz="2400" dirty="0" smtClean="0">
                <a:cs typeface="+mj-cs"/>
              </a:rPr>
              <a:t> </a:t>
            </a:r>
            <a:r>
              <a:rPr lang="ar-IQ" sz="2400" dirty="0">
                <a:cs typeface="+mj-cs"/>
              </a:rPr>
              <a:t>كغم من الجذور لانتاج </a:t>
            </a:r>
            <a:r>
              <a:rPr lang="ar-IQ" sz="2400" dirty="0" smtClean="0">
                <a:cs typeface="+mj-cs"/>
              </a:rPr>
              <a:t>الشتلات، </a:t>
            </a:r>
          </a:p>
          <a:p>
            <a:pPr marL="177800" indent="-177800" algn="just" rtl="1">
              <a:lnSpc>
                <a:spcPct val="170000"/>
              </a:lnSpc>
              <a:buFontTx/>
              <a:buChar char="-"/>
            </a:pPr>
            <a:r>
              <a:rPr lang="ar-IQ" sz="2400" dirty="0" smtClean="0">
                <a:cs typeface="+mj-cs"/>
              </a:rPr>
              <a:t>ويفضل </a:t>
            </a:r>
            <a:r>
              <a:rPr lang="ar-IQ" sz="2400" dirty="0">
                <a:cs typeface="+mj-cs"/>
              </a:rPr>
              <a:t>استعمال جذور متوسطة الحجم لان الجذور الرفيعة تجف عند </a:t>
            </a:r>
            <a:r>
              <a:rPr lang="ar-IQ" sz="2400" dirty="0" smtClean="0">
                <a:cs typeface="+mj-cs"/>
              </a:rPr>
              <a:t>الخزن</a:t>
            </a:r>
          </a:p>
          <a:p>
            <a:pPr marL="177800" indent="-177800" algn="just" rtl="1">
              <a:lnSpc>
                <a:spcPct val="170000"/>
              </a:lnSpc>
              <a:buFontTx/>
              <a:buChar char="-"/>
            </a:pPr>
            <a:r>
              <a:rPr lang="ar-IQ" sz="2400" dirty="0" smtClean="0">
                <a:cs typeface="+mj-cs"/>
              </a:rPr>
              <a:t> </a:t>
            </a:r>
            <a:r>
              <a:rPr lang="ar-IQ" sz="2400" dirty="0">
                <a:cs typeface="+mj-cs"/>
              </a:rPr>
              <a:t>اما الجذور الكبيرة الحجم فانها لا تعطي شتلات </a:t>
            </a:r>
            <a:r>
              <a:rPr lang="ar-IQ" sz="2400" dirty="0" smtClean="0">
                <a:cs typeface="+mj-cs"/>
              </a:rPr>
              <a:t>كافية, </a:t>
            </a:r>
          </a:p>
          <a:p>
            <a:pPr marL="273050" indent="-273050" algn="just" rtl="1">
              <a:lnSpc>
                <a:spcPct val="150000"/>
              </a:lnSpc>
              <a:buNone/>
            </a:pPr>
            <a:endParaRPr lang="ar-IQ" sz="2400" b="1" dirty="0" smtClean="0">
              <a:cs typeface="+mj-cs"/>
            </a:endParaRPr>
          </a:p>
        </p:txBody>
      </p:sp>
    </p:spTree>
    <p:extLst>
      <p:ext uri="{BB962C8B-B14F-4D97-AF65-F5344CB8AC3E}">
        <p14:creationId xmlns:p14="http://schemas.microsoft.com/office/powerpoint/2010/main" val="505718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1894</Words>
  <Application>Microsoft Office PowerPoint</Application>
  <PresentationFormat>On-screen Show (4:3)</PresentationFormat>
  <Paragraphs>202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    العائلة  العليقية: Morning – Glory Fnaliy or Convolvulaceae   </vt:lpstr>
      <vt:lpstr>البطاطا الحلوة</vt:lpstr>
      <vt:lpstr>البطاطا الحلوة</vt:lpstr>
      <vt:lpstr>البطاطا الحلوة</vt:lpstr>
      <vt:lpstr>البطاطا الحلوة</vt:lpstr>
      <vt:lpstr>البطاطا الحلوة</vt:lpstr>
      <vt:lpstr>البطاطا الحلوة</vt:lpstr>
      <vt:lpstr>البطاطا الحلوة</vt:lpstr>
      <vt:lpstr>البطاطا الحلوة</vt:lpstr>
      <vt:lpstr>البطاطا الحلوة</vt:lpstr>
      <vt:lpstr>البطاطا الحلوة</vt:lpstr>
      <vt:lpstr>البطاطا الحلوة</vt:lpstr>
      <vt:lpstr>البطاطا الحلوة</vt:lpstr>
      <vt:lpstr>البطاطا الحلوة</vt:lpstr>
      <vt:lpstr>البطاطا الحلوة</vt:lpstr>
      <vt:lpstr>البطاطا الحلوة</vt:lpstr>
      <vt:lpstr>البطاطا الحلوة</vt:lpstr>
      <vt:lpstr>البطاطا الحلوة</vt:lpstr>
      <vt:lpstr>البطاطا الحلوة</vt:lpstr>
      <vt:lpstr>البطاطا الحلوة</vt:lpstr>
      <vt:lpstr>البطاطا الحلوة</vt:lpstr>
      <vt:lpstr>البطاطا الحلوة</vt:lpstr>
      <vt:lpstr>البطاطا الحلوة</vt:lpstr>
      <vt:lpstr>البطاطا الحلوة</vt:lpstr>
      <vt:lpstr>البطاطا الحلوة</vt:lpstr>
      <vt:lpstr>البطاطا الحلوة</vt:lpstr>
      <vt:lpstr>البطاطا الحلوة</vt:lpstr>
      <vt:lpstr>البطاطا الحلوة</vt:lpstr>
      <vt:lpstr>البطاطا الحلوة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العائلة  العليقية: Morning – Glory Fnaliy or Convolvulaceae   </dc:title>
  <dc:creator>Dr.Nawal</dc:creator>
  <cp:lastModifiedBy>ابو نادية</cp:lastModifiedBy>
  <cp:revision>35</cp:revision>
  <dcterms:created xsi:type="dcterms:W3CDTF">2006-08-16T00:00:00Z</dcterms:created>
  <dcterms:modified xsi:type="dcterms:W3CDTF">2012-06-02T21:25:00Z</dcterms:modified>
</cp:coreProperties>
</file>